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Lst>
  <p:notesMasterIdLst>
    <p:notesMasterId r:id="rId41"/>
  </p:notesMasterIdLst>
  <p:sldIdLst>
    <p:sldId id="375" r:id="rId2"/>
    <p:sldId id="376" r:id="rId3"/>
    <p:sldId id="1572" r:id="rId4"/>
    <p:sldId id="302" r:id="rId5"/>
    <p:sldId id="394" r:id="rId6"/>
    <p:sldId id="395" r:id="rId7"/>
    <p:sldId id="1579" r:id="rId8"/>
    <p:sldId id="396" r:id="rId9"/>
    <p:sldId id="397" r:id="rId10"/>
    <p:sldId id="398" r:id="rId11"/>
    <p:sldId id="399" r:id="rId12"/>
    <p:sldId id="1567" r:id="rId13"/>
    <p:sldId id="400" r:id="rId14"/>
    <p:sldId id="392" r:id="rId15"/>
    <p:sldId id="278" r:id="rId16"/>
    <p:sldId id="402" r:id="rId17"/>
    <p:sldId id="404" r:id="rId18"/>
    <p:sldId id="405" r:id="rId19"/>
    <p:sldId id="406" r:id="rId20"/>
    <p:sldId id="281" r:id="rId21"/>
    <p:sldId id="282" r:id="rId22"/>
    <p:sldId id="407" r:id="rId23"/>
    <p:sldId id="408" r:id="rId24"/>
    <p:sldId id="403" r:id="rId25"/>
    <p:sldId id="410" r:id="rId26"/>
    <p:sldId id="411" r:id="rId27"/>
    <p:sldId id="412" r:id="rId28"/>
    <p:sldId id="413" r:id="rId29"/>
    <p:sldId id="414" r:id="rId30"/>
    <p:sldId id="416" r:id="rId31"/>
    <p:sldId id="417" r:id="rId32"/>
    <p:sldId id="418" r:id="rId33"/>
    <p:sldId id="419" r:id="rId34"/>
    <p:sldId id="1568" r:id="rId35"/>
    <p:sldId id="1569" r:id="rId36"/>
    <p:sldId id="1574" r:id="rId37"/>
    <p:sldId id="1575" r:id="rId38"/>
    <p:sldId id="1576" r:id="rId39"/>
    <p:sldId id="157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0"/>
    <p:restoredTop sz="71992"/>
  </p:normalViewPr>
  <p:slideViewPr>
    <p:cSldViewPr snapToGrid="0" snapToObjects="1">
      <p:cViewPr varScale="1">
        <p:scale>
          <a:sx n="101" d="100"/>
          <a:sy n="101" d="100"/>
        </p:scale>
        <p:origin x="1672" y="192"/>
      </p:cViewPr>
      <p:guideLst/>
    </p:cSldViewPr>
  </p:slideViewPr>
  <p:notesTextViewPr>
    <p:cViewPr>
      <p:scale>
        <a:sx n="1" d="1"/>
        <a:sy n="1" d="1"/>
      </p:scale>
      <p:origin x="0" y="0"/>
    </p:cViewPr>
  </p:notesTextViewPr>
  <p:notesViewPr>
    <p:cSldViewPr snapToGrid="0" snapToObjects="1">
      <p:cViewPr varScale="1">
        <p:scale>
          <a:sx n="108" d="100"/>
          <a:sy n="108" d="100"/>
        </p:scale>
        <p:origin x="300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D5404-750C-404C-8F21-6DD760B3CA6E}" type="datetimeFigureOut">
              <a:rPr lang="en-US" smtClean="0"/>
              <a:t>6/10/18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E3FDA-DCD5-A743-AE33-3996E2141B67}" type="slidenum">
              <a:rPr lang="en-US" smtClean="0"/>
              <a:t>‹#›</a:t>
            </a:fld>
            <a:endParaRPr lang="en-US"/>
          </a:p>
        </p:txBody>
      </p:sp>
    </p:spTree>
    <p:extLst>
      <p:ext uri="{BB962C8B-B14F-4D97-AF65-F5344CB8AC3E}">
        <p14:creationId xmlns:p14="http://schemas.microsoft.com/office/powerpoint/2010/main" val="3992024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video.ch9.ms/sessions/c1f9c808-82bc-480a-a930-b340097f6cc1/ConnectToSharePointWithMicrosoftGraph.mp4" TargetMode="External"/><Relationship Id="rId3" Type="http://schemas.openxmlformats.org/officeDocument/2006/relationships/hyperlink" Target="http://video.ch9.ms/sessions/c1f9c808-82bc-480a-a930-b340097f6cc1/AdaptiveCardsInTeams.mp4" TargetMode="External"/><Relationship Id="rId7" Type="http://schemas.openxmlformats.org/officeDocument/2006/relationships/hyperlink" Target="http://video.ch9.ms/sessions/c1f9c808-82bc-480a-a930-b340097f6cc1/AuthenticationInAppsForMicrosoftTeams.mp4"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video.ch9.ms/sessions/c1f9c808-82bc-480a-a930-b340097f6cc1/DevelopAppsUsingTheAppStudioForMicrosoftTeams.mp4" TargetMode="External"/><Relationship Id="rId5" Type="http://schemas.openxmlformats.org/officeDocument/2006/relationships/hyperlink" Target="http://video.ch9.ms/sessions/c1f9c808-82bc-480a-a930-b340097f6cc1/LearnHowToUseTheMicrosoftGraphPHPSDKToBuildYouNextIntegrationWithOffice365.mp4" TargetMode="External"/><Relationship Id="rId10" Type="http://schemas.openxmlformats.org/officeDocument/2006/relationships/hyperlink" Target="https://dev.office.com/blogs/microsoft-teams-developer-platform-enhancements-announced-for-build-2018" TargetMode="External"/><Relationship Id="rId4" Type="http://schemas.openxmlformats.org/officeDocument/2006/relationships/hyperlink" Target="http://video.ch9.ms/sessions/c1f9c808-82bc-480a-a930-b340097f6cc1/BuildSmartProductivityAppsWithMicrosoftGraphJavaScriptSDK.mp4" TargetMode="External"/><Relationship Id="rId9" Type="http://schemas.openxmlformats.org/officeDocument/2006/relationships/hyperlink" Target="http://video.ch9.ms/sessions/c1f9c808-82bc-480a-a930-b340097f6cc1/MicrosoftTeamsLineOfBusinessAppDistribution.mp4"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17609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When</a:t>
            </a:r>
            <a:r>
              <a:rPr lang="nl-NL" dirty="0"/>
              <a:t> we start app development </a:t>
            </a:r>
            <a:r>
              <a:rPr lang="nl-NL" dirty="0" err="1"/>
              <a:t>for</a:t>
            </a:r>
            <a:r>
              <a:rPr lang="nl-NL" dirty="0"/>
              <a:t> teams I </a:t>
            </a:r>
            <a:r>
              <a:rPr lang="nl-NL" dirty="0" err="1"/>
              <a:t>advice</a:t>
            </a:r>
            <a:r>
              <a:rPr lang="nl-NL" dirty="0"/>
              <a:t> </a:t>
            </a:r>
            <a:r>
              <a:rPr lang="nl-NL" dirty="0" err="1"/>
              <a:t>to</a:t>
            </a:r>
            <a:r>
              <a:rPr lang="nl-NL" dirty="0"/>
              <a:t> </a:t>
            </a:r>
            <a:r>
              <a:rPr lang="nl-NL" dirty="0" err="1"/>
              <a:t>use</a:t>
            </a:r>
            <a:r>
              <a:rPr lang="nl-NL" dirty="0"/>
              <a:t> these steps</a:t>
            </a:r>
          </a:p>
          <a:p>
            <a:r>
              <a:rPr lang="nl-NL" dirty="0"/>
              <a:t>SDKS in multiple </a:t>
            </a:r>
            <a:r>
              <a:rPr lang="nl-NL" dirty="0" err="1"/>
              <a:t>languages</a:t>
            </a:r>
            <a:r>
              <a:rPr lang="nl-NL" dirty="0"/>
              <a:t> </a:t>
            </a:r>
          </a:p>
          <a:p>
            <a:r>
              <a:rPr lang="nl-NL" dirty="0"/>
              <a:t>Most </a:t>
            </a:r>
            <a:r>
              <a:rPr lang="nl-NL" dirty="0" err="1"/>
              <a:t>objvious</a:t>
            </a:r>
            <a:r>
              <a:rPr lang="nl-NL" dirty="0"/>
              <a:t> </a:t>
            </a:r>
            <a:r>
              <a:rPr lang="nl-NL" dirty="0" err="1"/>
              <a:t>choose</a:t>
            </a:r>
            <a:r>
              <a:rPr lang="nl-NL" dirty="0"/>
              <a:t> </a:t>
            </a:r>
            <a:r>
              <a:rPr lang="nl-NL" dirty="0" err="1"/>
              <a:t>nodejs</a:t>
            </a:r>
            <a:endParaRPr lang="nl-NL" dirty="0"/>
          </a:p>
          <a:p>
            <a:endParaRPr lang="nl-NL" dirty="0"/>
          </a:p>
          <a:p>
            <a:r>
              <a:rPr lang="nl-NL" dirty="0"/>
              <a:t>Sideload </a:t>
            </a:r>
            <a:r>
              <a:rPr lang="nl-NL" dirty="0" err="1"/>
              <a:t>to</a:t>
            </a:r>
            <a:r>
              <a:rPr lang="nl-NL" dirty="0"/>
              <a:t> test but we </a:t>
            </a:r>
            <a:r>
              <a:rPr lang="nl-NL" dirty="0" err="1"/>
              <a:t>can</a:t>
            </a:r>
            <a:r>
              <a:rPr lang="nl-NL" dirty="0"/>
              <a:t> </a:t>
            </a:r>
            <a:r>
              <a:rPr lang="nl-NL" dirty="0" err="1"/>
              <a:t>use</a:t>
            </a:r>
            <a:r>
              <a:rPr lang="nl-NL" dirty="0"/>
              <a:t> different </a:t>
            </a:r>
            <a:r>
              <a:rPr lang="nl-NL" dirty="0" err="1"/>
              <a:t>ways</a:t>
            </a:r>
            <a:endParaRPr lang="nl-NL" dirty="0"/>
          </a:p>
          <a:p>
            <a:endParaRPr lang="nl-NL" dirty="0"/>
          </a:p>
          <a:p>
            <a:r>
              <a:rPr lang="nl-NL" dirty="0"/>
              <a:t>4 </a:t>
            </a:r>
            <a:r>
              <a:rPr lang="nl-NL" dirty="0" err="1"/>
              <a:t>will</a:t>
            </a:r>
            <a:r>
              <a:rPr lang="nl-NL" dirty="0"/>
              <a:t> </a:t>
            </a:r>
            <a:r>
              <a:rPr lang="nl-NL" dirty="0" err="1"/>
              <a:t>come</a:t>
            </a:r>
            <a:r>
              <a:rPr lang="nl-NL" dirty="0"/>
              <a:t> as sap</a:t>
            </a:r>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11</a:t>
            </a:fld>
            <a:endParaRPr lang="en-US"/>
          </a:p>
        </p:txBody>
      </p:sp>
    </p:spTree>
    <p:extLst>
      <p:ext uri="{BB962C8B-B14F-4D97-AF65-F5344CB8AC3E}">
        <p14:creationId xmlns:p14="http://schemas.microsoft.com/office/powerpoint/2010/main" val="165356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ways to start</a:t>
            </a:r>
          </a:p>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12</a:t>
            </a:fld>
            <a:endParaRPr lang="en-US"/>
          </a:p>
        </p:txBody>
      </p:sp>
    </p:spTree>
    <p:extLst>
      <p:ext uri="{BB962C8B-B14F-4D97-AF65-F5344CB8AC3E}">
        <p14:creationId xmlns:p14="http://schemas.microsoft.com/office/powerpoint/2010/main" val="2101990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LOB like SharePoint, planner </a:t>
            </a:r>
            <a:r>
              <a:rPr lang="nl-NL" dirty="0" err="1"/>
              <a:t>your</a:t>
            </a:r>
            <a:r>
              <a:rPr lang="nl-NL" dirty="0"/>
              <a:t> </a:t>
            </a:r>
            <a:r>
              <a:rPr lang="nl-NL" dirty="0" err="1"/>
              <a:t>external</a:t>
            </a:r>
            <a:r>
              <a:rPr lang="nl-NL" dirty="0"/>
              <a:t> website </a:t>
            </a:r>
          </a:p>
          <a:p>
            <a:r>
              <a:rPr lang="nl-NL" dirty="0" err="1"/>
              <a:t>travel</a:t>
            </a:r>
            <a:r>
              <a:rPr lang="nl-NL" dirty="0"/>
              <a:t> sheet</a:t>
            </a:r>
          </a:p>
          <a:p>
            <a:endParaRPr lang="nl-NL" dirty="0"/>
          </a:p>
          <a:p>
            <a:r>
              <a:rPr lang="nl-NL" dirty="0"/>
              <a:t>Personal </a:t>
            </a:r>
            <a:r>
              <a:rPr lang="nl-NL" dirty="0" err="1"/>
              <a:t>only</a:t>
            </a:r>
            <a:r>
              <a:rPr lang="nl-NL" dirty="0"/>
              <a:t> </a:t>
            </a:r>
            <a:r>
              <a:rPr lang="nl-NL" dirty="0" err="1"/>
              <a:t>for</a:t>
            </a:r>
            <a:r>
              <a:rPr lang="nl-NL" dirty="0"/>
              <a:t> </a:t>
            </a:r>
            <a:r>
              <a:rPr lang="nl-NL" dirty="0" err="1"/>
              <a:t>you</a:t>
            </a:r>
            <a:r>
              <a:rPr lang="nl-NL" dirty="0"/>
              <a:t> as a user</a:t>
            </a:r>
          </a:p>
          <a:p>
            <a:r>
              <a:rPr lang="nl-NL" dirty="0" err="1"/>
              <a:t>Some</a:t>
            </a:r>
            <a:r>
              <a:rPr lang="nl-NL" dirty="0"/>
              <a:t> best </a:t>
            </a:r>
            <a:r>
              <a:rPr lang="nl-NL" dirty="0" err="1"/>
              <a:t>practices</a:t>
            </a:r>
            <a:r>
              <a:rPr lang="nl-NL" dirty="0"/>
              <a:t> </a:t>
            </a:r>
            <a:r>
              <a:rPr lang="nl-NL" dirty="0" err="1"/>
              <a:t>creating</a:t>
            </a:r>
            <a:r>
              <a:rPr lang="nl-NL" dirty="0"/>
              <a:t> a tab</a:t>
            </a:r>
          </a:p>
          <a:p>
            <a:r>
              <a:rPr lang="nl-NL" sz="900" dirty="0">
                <a:solidFill>
                  <a:srgbClr val="353535"/>
                </a:solidFill>
                <a:latin typeface="Segoe UI Semilight"/>
              </a:rPr>
              <a:t>1. </a:t>
            </a:r>
            <a:r>
              <a:rPr lang="en-US" sz="900" dirty="0">
                <a:solidFill>
                  <a:srgbClr val="353535"/>
                </a:solidFill>
                <a:latin typeface="Segoe UI Semilight"/>
              </a:rPr>
              <a:t>make it easy for users to access what they need</a:t>
            </a:r>
            <a:endParaRPr lang="nl-NL" sz="900" dirty="0">
              <a:solidFill>
                <a:srgbClr val="353535"/>
              </a:solidFill>
              <a:latin typeface="Segoe UI Semilight"/>
            </a:endParaRPr>
          </a:p>
          <a:p>
            <a:r>
              <a:rPr lang="nl-NL" sz="900" dirty="0">
                <a:solidFill>
                  <a:srgbClr val="353535"/>
                </a:solidFill>
                <a:latin typeface="Segoe UI Semilight"/>
              </a:rPr>
              <a:t>2. </a:t>
            </a:r>
            <a:r>
              <a:rPr lang="nl-NL" sz="900" dirty="0" err="1">
                <a:solidFill>
                  <a:srgbClr val="353535"/>
                </a:solidFill>
                <a:latin typeface="Segoe UI Semilight"/>
              </a:rPr>
              <a:t>Don’t</a:t>
            </a:r>
            <a:r>
              <a:rPr lang="nl-NL" sz="900" dirty="0">
                <a:solidFill>
                  <a:srgbClr val="353535"/>
                </a:solidFill>
                <a:latin typeface="Segoe UI Semilight"/>
              </a:rPr>
              <a:t> </a:t>
            </a:r>
            <a:r>
              <a:rPr lang="nl-NL" sz="900" dirty="0" err="1">
                <a:solidFill>
                  <a:srgbClr val="353535"/>
                </a:solidFill>
                <a:latin typeface="Segoe UI Semilight"/>
              </a:rPr>
              <a:t>create</a:t>
            </a:r>
            <a:r>
              <a:rPr lang="nl-NL" sz="900" dirty="0">
                <a:solidFill>
                  <a:srgbClr val="353535"/>
                </a:solidFill>
                <a:latin typeface="Segoe UI Semilight"/>
              </a:rPr>
              <a:t> a tab </a:t>
            </a:r>
            <a:r>
              <a:rPr lang="nl-NL" sz="900" dirty="0" err="1">
                <a:solidFill>
                  <a:srgbClr val="353535"/>
                </a:solidFill>
                <a:latin typeface="Segoe UI Semilight"/>
              </a:rPr>
              <a:t>which</a:t>
            </a:r>
            <a:r>
              <a:rPr lang="nl-NL" sz="900" dirty="0">
                <a:solidFill>
                  <a:srgbClr val="353535"/>
                </a:solidFill>
                <a:latin typeface="Segoe UI Semilight"/>
              </a:rPr>
              <a:t> has </a:t>
            </a:r>
            <a:r>
              <a:rPr lang="nl-NL" sz="900" dirty="0" err="1">
                <a:solidFill>
                  <a:srgbClr val="353535"/>
                </a:solidFill>
                <a:latin typeface="Segoe UI Semilight"/>
              </a:rPr>
              <a:t>total</a:t>
            </a:r>
            <a:r>
              <a:rPr lang="nl-NL" sz="900" dirty="0">
                <a:solidFill>
                  <a:srgbClr val="353535"/>
                </a:solidFill>
                <a:latin typeface="Segoe UI Semilight"/>
              </a:rPr>
              <a:t> different view</a:t>
            </a:r>
          </a:p>
          <a:p>
            <a:pPr marL="0" marR="0" lvl="0" indent="0" algn="l" defTabSz="932742" rtl="0" eaLnBrk="1" fontAlgn="auto" latinLnBrk="0" hangingPunct="1">
              <a:lnSpc>
                <a:spcPct val="90000"/>
              </a:lnSpc>
              <a:spcBef>
                <a:spcPts val="0"/>
              </a:spcBef>
              <a:spcAft>
                <a:spcPts val="340"/>
              </a:spcAft>
              <a:buClrTx/>
              <a:buSzTx/>
              <a:buFontTx/>
              <a:buNone/>
              <a:tabLst/>
              <a:defRPr/>
            </a:pPr>
            <a:r>
              <a:rPr lang="nl-NL" sz="900" dirty="0">
                <a:solidFill>
                  <a:srgbClr val="353535"/>
                </a:solidFill>
                <a:latin typeface="Segoe UI Semilight"/>
              </a:rPr>
              <a:t>3. </a:t>
            </a:r>
            <a:r>
              <a:rPr lang="en-US" sz="900" dirty="0">
                <a:solidFill>
                  <a:srgbClr val="353535"/>
                </a:solidFill>
                <a:latin typeface="Segoe UI Semilight"/>
              </a:rPr>
              <a:t>power users should use your full app</a:t>
            </a:r>
            <a:r>
              <a:rPr lang="nl-NL" sz="900" dirty="0">
                <a:solidFill>
                  <a:srgbClr val="353535"/>
                </a:solidFill>
                <a:latin typeface="Segoe UI Semilight"/>
              </a:rPr>
              <a:t>)</a:t>
            </a:r>
          </a:p>
          <a:p>
            <a:pPr marL="0" marR="0" lvl="0" indent="0" algn="l" defTabSz="932742" rtl="0" eaLnBrk="1" fontAlgn="auto" latinLnBrk="0" hangingPunct="1">
              <a:lnSpc>
                <a:spcPct val="90000"/>
              </a:lnSpc>
              <a:spcBef>
                <a:spcPts val="0"/>
              </a:spcBef>
              <a:spcAft>
                <a:spcPts val="340"/>
              </a:spcAft>
              <a:buClrTx/>
              <a:buSzTx/>
              <a:buFontTx/>
              <a:buNone/>
              <a:tabLst/>
              <a:defRPr/>
            </a:pPr>
            <a:r>
              <a:rPr lang="nl-NL" sz="900" dirty="0">
                <a:solidFill>
                  <a:srgbClr val="353535"/>
                </a:solidFill>
                <a:latin typeface="Segoe UI Semilight"/>
              </a:rPr>
              <a:t>4. </a:t>
            </a:r>
            <a:r>
              <a:rPr lang="en-US" sz="900" dirty="0">
                <a:solidFill>
                  <a:srgbClr val="353535"/>
                </a:solidFill>
                <a:latin typeface="Segoe UI Semilight"/>
              </a:rPr>
              <a:t>focus on what you want the user to do</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9392BD-D0EE-CD43-B846-2AB290EE9CB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6/10/18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778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LOB like SharePoint, planner </a:t>
            </a:r>
            <a:r>
              <a:rPr lang="nl-NL" dirty="0" err="1"/>
              <a:t>your</a:t>
            </a:r>
            <a:r>
              <a:rPr lang="nl-NL" dirty="0"/>
              <a:t> </a:t>
            </a:r>
            <a:r>
              <a:rPr lang="nl-NL" dirty="0" err="1"/>
              <a:t>external</a:t>
            </a:r>
            <a:r>
              <a:rPr lang="nl-NL" dirty="0"/>
              <a:t> website </a:t>
            </a:r>
          </a:p>
          <a:p>
            <a:r>
              <a:rPr lang="nl-NL" dirty="0" err="1"/>
              <a:t>travel</a:t>
            </a:r>
            <a:r>
              <a:rPr lang="nl-NL" dirty="0"/>
              <a:t> sheet</a:t>
            </a:r>
          </a:p>
          <a:p>
            <a:r>
              <a:rPr lang="nl-NL" dirty="0"/>
              <a:t>Personal </a:t>
            </a:r>
            <a:r>
              <a:rPr lang="nl-NL" dirty="0" err="1"/>
              <a:t>only</a:t>
            </a:r>
            <a:r>
              <a:rPr lang="nl-NL" dirty="0"/>
              <a:t> </a:t>
            </a:r>
            <a:r>
              <a:rPr lang="nl-NL" dirty="0" err="1"/>
              <a:t>for</a:t>
            </a:r>
            <a:r>
              <a:rPr lang="nl-NL" dirty="0"/>
              <a:t> </a:t>
            </a:r>
            <a:r>
              <a:rPr lang="nl-NL" dirty="0" err="1"/>
              <a:t>you</a:t>
            </a:r>
            <a:r>
              <a:rPr lang="nl-NL" dirty="0"/>
              <a:t> as a user</a:t>
            </a:r>
          </a:p>
          <a:p>
            <a:r>
              <a:rPr lang="nl-NL" dirty="0" err="1"/>
              <a:t>Some</a:t>
            </a:r>
            <a:r>
              <a:rPr lang="nl-NL" dirty="0"/>
              <a:t> best </a:t>
            </a:r>
            <a:r>
              <a:rPr lang="nl-NL" dirty="0" err="1"/>
              <a:t>practices</a:t>
            </a:r>
            <a:r>
              <a:rPr lang="nl-NL" dirty="0"/>
              <a:t> </a:t>
            </a:r>
            <a:r>
              <a:rPr lang="nl-NL" dirty="0" err="1"/>
              <a:t>creating</a:t>
            </a:r>
            <a:r>
              <a:rPr lang="nl-NL" dirty="0"/>
              <a:t> a tab</a:t>
            </a:r>
          </a:p>
          <a:p>
            <a:r>
              <a:rPr lang="nl-NL" sz="1200" dirty="0">
                <a:solidFill>
                  <a:srgbClr val="353535"/>
                </a:solidFill>
                <a:latin typeface="Segoe UI Semilight"/>
              </a:rPr>
              <a:t>1. </a:t>
            </a:r>
            <a:r>
              <a:rPr lang="en-US" sz="1200" dirty="0">
                <a:solidFill>
                  <a:srgbClr val="353535"/>
                </a:solidFill>
                <a:latin typeface="Segoe UI Semilight"/>
              </a:rPr>
              <a:t>make it easy for users to access what they need</a:t>
            </a:r>
            <a:endParaRPr lang="nl-NL" sz="1200" dirty="0">
              <a:solidFill>
                <a:srgbClr val="353535"/>
              </a:solidFill>
              <a:latin typeface="Segoe UI Semilight"/>
            </a:endParaRPr>
          </a:p>
          <a:p>
            <a:r>
              <a:rPr lang="nl-NL" sz="1200" dirty="0">
                <a:solidFill>
                  <a:srgbClr val="353535"/>
                </a:solidFill>
                <a:latin typeface="Segoe UI Semilight"/>
              </a:rPr>
              <a:t>2. </a:t>
            </a:r>
            <a:r>
              <a:rPr lang="nl-NL" sz="1200" dirty="0" err="1">
                <a:solidFill>
                  <a:srgbClr val="353535"/>
                </a:solidFill>
                <a:latin typeface="Segoe UI Semilight"/>
              </a:rPr>
              <a:t>Don’t</a:t>
            </a:r>
            <a:r>
              <a:rPr lang="nl-NL" sz="1200" dirty="0">
                <a:solidFill>
                  <a:srgbClr val="353535"/>
                </a:solidFill>
                <a:latin typeface="Segoe UI Semilight"/>
              </a:rPr>
              <a:t> </a:t>
            </a:r>
            <a:r>
              <a:rPr lang="nl-NL" sz="1200" dirty="0" err="1">
                <a:solidFill>
                  <a:srgbClr val="353535"/>
                </a:solidFill>
                <a:latin typeface="Segoe UI Semilight"/>
              </a:rPr>
              <a:t>create</a:t>
            </a:r>
            <a:r>
              <a:rPr lang="nl-NL" sz="1200" dirty="0">
                <a:solidFill>
                  <a:srgbClr val="353535"/>
                </a:solidFill>
                <a:latin typeface="Segoe UI Semilight"/>
              </a:rPr>
              <a:t> a tab </a:t>
            </a:r>
            <a:r>
              <a:rPr lang="nl-NL" sz="1200" dirty="0" err="1">
                <a:solidFill>
                  <a:srgbClr val="353535"/>
                </a:solidFill>
                <a:latin typeface="Segoe UI Semilight"/>
              </a:rPr>
              <a:t>which</a:t>
            </a:r>
            <a:r>
              <a:rPr lang="nl-NL" sz="1200" dirty="0">
                <a:solidFill>
                  <a:srgbClr val="353535"/>
                </a:solidFill>
                <a:latin typeface="Segoe UI Semilight"/>
              </a:rPr>
              <a:t> has </a:t>
            </a:r>
            <a:r>
              <a:rPr lang="nl-NL" sz="1200" dirty="0" err="1">
                <a:solidFill>
                  <a:srgbClr val="353535"/>
                </a:solidFill>
                <a:latin typeface="Segoe UI Semilight"/>
              </a:rPr>
              <a:t>total</a:t>
            </a:r>
            <a:r>
              <a:rPr lang="nl-NL" sz="1200" dirty="0">
                <a:solidFill>
                  <a:srgbClr val="353535"/>
                </a:solidFill>
                <a:latin typeface="Segoe UI Semilight"/>
              </a:rPr>
              <a:t> different view</a:t>
            </a:r>
          </a:p>
          <a:p>
            <a:pPr marL="0" marR="0" lvl="0" indent="0" algn="l" defTabSz="932742" rtl="0" eaLnBrk="1" fontAlgn="auto" latinLnBrk="0" hangingPunct="1">
              <a:lnSpc>
                <a:spcPct val="90000"/>
              </a:lnSpc>
              <a:spcBef>
                <a:spcPts val="0"/>
              </a:spcBef>
              <a:spcAft>
                <a:spcPts val="340"/>
              </a:spcAft>
              <a:buClrTx/>
              <a:buSzTx/>
              <a:buFontTx/>
              <a:buNone/>
              <a:tabLst/>
              <a:defRPr/>
            </a:pPr>
            <a:r>
              <a:rPr lang="nl-NL" sz="1200" dirty="0">
                <a:solidFill>
                  <a:srgbClr val="353535"/>
                </a:solidFill>
                <a:latin typeface="Segoe UI Semilight"/>
              </a:rPr>
              <a:t>3. </a:t>
            </a:r>
            <a:r>
              <a:rPr lang="en-US" sz="1200" dirty="0">
                <a:solidFill>
                  <a:srgbClr val="353535"/>
                </a:solidFill>
                <a:latin typeface="Segoe UI Semilight"/>
              </a:rPr>
              <a:t>power users should use your full app</a:t>
            </a:r>
            <a:r>
              <a:rPr lang="nl-NL" sz="1200" dirty="0">
                <a:solidFill>
                  <a:srgbClr val="353535"/>
                </a:solidFill>
                <a:latin typeface="Segoe UI Semilight"/>
              </a:rPr>
              <a:t>)</a:t>
            </a:r>
          </a:p>
          <a:p>
            <a:pPr marL="0" marR="0" lvl="0" indent="0" algn="l" defTabSz="932742" rtl="0" eaLnBrk="1" fontAlgn="auto" latinLnBrk="0" hangingPunct="1">
              <a:lnSpc>
                <a:spcPct val="90000"/>
              </a:lnSpc>
              <a:spcBef>
                <a:spcPts val="0"/>
              </a:spcBef>
              <a:spcAft>
                <a:spcPts val="340"/>
              </a:spcAft>
              <a:buClrTx/>
              <a:buSzTx/>
              <a:buFontTx/>
              <a:buNone/>
              <a:tabLst/>
              <a:defRPr/>
            </a:pPr>
            <a:r>
              <a:rPr lang="nl-NL" sz="1200" dirty="0">
                <a:solidFill>
                  <a:srgbClr val="353535"/>
                </a:solidFill>
                <a:latin typeface="Segoe UI Semilight"/>
              </a:rPr>
              <a:t>4. </a:t>
            </a:r>
            <a:r>
              <a:rPr lang="en-US" sz="1200" dirty="0">
                <a:solidFill>
                  <a:srgbClr val="353535"/>
                </a:solidFill>
                <a:latin typeface="Segoe UI Semilight"/>
              </a:rPr>
              <a:t>focus on what you want the user to do</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9392BD-D0EE-CD43-B846-2AB290EE9CB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6/10/18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97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Start met </a:t>
            </a:r>
            <a:r>
              <a:rPr lang="nl-NL" dirty="0" err="1"/>
              <a:t>Azure</a:t>
            </a:r>
            <a:r>
              <a:rPr lang="nl-NL" dirty="0"/>
              <a:t> om een website op te zetten</a:t>
            </a:r>
          </a:p>
          <a:p>
            <a:r>
              <a:rPr lang="nl-NL" dirty="0"/>
              <a:t>Daarna yo teams</a:t>
            </a:r>
          </a:p>
          <a:p>
            <a:r>
              <a:rPr lang="nl-NL" dirty="0"/>
              <a:t>Open de app laat zien dat je al wat hebt voorbereid en wat wijzigingen</a:t>
            </a:r>
          </a:p>
          <a:p>
            <a:r>
              <a:rPr lang="nl-NL" dirty="0"/>
              <a:t>Laat het manifest zien en de </a:t>
            </a:r>
            <a:r>
              <a:rPr lang="nl-NL" dirty="0" err="1"/>
              <a:t>scopes..personal</a:t>
            </a:r>
            <a:r>
              <a:rPr lang="nl-NL" dirty="0"/>
              <a:t>, team.</a:t>
            </a:r>
          </a:p>
          <a:p>
            <a:endParaRPr lang="nl-NL" dirty="0"/>
          </a:p>
          <a:p>
            <a:r>
              <a:rPr lang="nl-NL" dirty="0"/>
              <a:t>Wat hebben we gezien</a:t>
            </a:r>
          </a:p>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17</a:t>
            </a:fld>
            <a:endParaRPr lang="en-US"/>
          </a:p>
        </p:txBody>
      </p:sp>
    </p:spTree>
    <p:extLst>
      <p:ext uri="{BB962C8B-B14F-4D97-AF65-F5344CB8AC3E}">
        <p14:creationId xmlns:p14="http://schemas.microsoft.com/office/powerpoint/2010/main" val="997716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Some</a:t>
            </a:r>
            <a:r>
              <a:rPr lang="nl-NL" dirty="0"/>
              <a:t> best </a:t>
            </a:r>
            <a:r>
              <a:rPr lang="nl-NL" dirty="0" err="1"/>
              <a:t>practices</a:t>
            </a:r>
            <a:r>
              <a:rPr lang="nl-NL" dirty="0"/>
              <a:t> </a:t>
            </a:r>
            <a:r>
              <a:rPr lang="nl-NL" dirty="0" err="1"/>
              <a:t>creating</a:t>
            </a:r>
            <a:r>
              <a:rPr lang="nl-NL" dirty="0"/>
              <a:t> a tab</a:t>
            </a:r>
          </a:p>
          <a:p>
            <a:r>
              <a:rPr lang="nl-NL" sz="1200" dirty="0">
                <a:solidFill>
                  <a:srgbClr val="353535"/>
                </a:solidFill>
                <a:latin typeface="Segoe UI Semilight"/>
              </a:rPr>
              <a:t>1. </a:t>
            </a:r>
            <a:r>
              <a:rPr lang="en-US" sz="1200" dirty="0">
                <a:solidFill>
                  <a:srgbClr val="353535"/>
                </a:solidFill>
                <a:latin typeface="Segoe UI Semilight"/>
              </a:rPr>
              <a:t>make it easy for users to access what they need</a:t>
            </a:r>
            <a:endParaRPr lang="nl-NL" sz="1200" dirty="0">
              <a:solidFill>
                <a:srgbClr val="353535"/>
              </a:solidFill>
              <a:latin typeface="Segoe UI Semilight"/>
            </a:endParaRPr>
          </a:p>
          <a:p>
            <a:r>
              <a:rPr lang="nl-NL" sz="1200" dirty="0">
                <a:solidFill>
                  <a:srgbClr val="353535"/>
                </a:solidFill>
                <a:latin typeface="Segoe UI Semilight"/>
              </a:rPr>
              <a:t>2. </a:t>
            </a:r>
            <a:r>
              <a:rPr lang="nl-NL" sz="1200" dirty="0" err="1">
                <a:solidFill>
                  <a:srgbClr val="353535"/>
                </a:solidFill>
                <a:latin typeface="Segoe UI Semilight"/>
              </a:rPr>
              <a:t>Don’t</a:t>
            </a:r>
            <a:r>
              <a:rPr lang="nl-NL" sz="1200" dirty="0">
                <a:solidFill>
                  <a:srgbClr val="353535"/>
                </a:solidFill>
                <a:latin typeface="Segoe UI Semilight"/>
              </a:rPr>
              <a:t> </a:t>
            </a:r>
            <a:r>
              <a:rPr lang="nl-NL" sz="1200" dirty="0" err="1">
                <a:solidFill>
                  <a:srgbClr val="353535"/>
                </a:solidFill>
                <a:latin typeface="Segoe UI Semilight"/>
              </a:rPr>
              <a:t>create</a:t>
            </a:r>
            <a:r>
              <a:rPr lang="nl-NL" sz="1200" dirty="0">
                <a:solidFill>
                  <a:srgbClr val="353535"/>
                </a:solidFill>
                <a:latin typeface="Segoe UI Semilight"/>
              </a:rPr>
              <a:t> a tab </a:t>
            </a:r>
            <a:r>
              <a:rPr lang="nl-NL" sz="1200" dirty="0" err="1">
                <a:solidFill>
                  <a:srgbClr val="353535"/>
                </a:solidFill>
                <a:latin typeface="Segoe UI Semilight"/>
              </a:rPr>
              <a:t>which</a:t>
            </a:r>
            <a:r>
              <a:rPr lang="nl-NL" sz="1200" dirty="0">
                <a:solidFill>
                  <a:srgbClr val="353535"/>
                </a:solidFill>
                <a:latin typeface="Segoe UI Semilight"/>
              </a:rPr>
              <a:t> has </a:t>
            </a:r>
            <a:r>
              <a:rPr lang="nl-NL" sz="1200" dirty="0" err="1">
                <a:solidFill>
                  <a:srgbClr val="353535"/>
                </a:solidFill>
                <a:latin typeface="Segoe UI Semilight"/>
              </a:rPr>
              <a:t>total</a:t>
            </a:r>
            <a:r>
              <a:rPr lang="nl-NL" sz="1200" dirty="0">
                <a:solidFill>
                  <a:srgbClr val="353535"/>
                </a:solidFill>
                <a:latin typeface="Segoe UI Semilight"/>
              </a:rPr>
              <a:t> different view</a:t>
            </a:r>
          </a:p>
          <a:p>
            <a:pPr marL="0" marR="0" lvl="0" indent="0" algn="l" defTabSz="932742" rtl="0" eaLnBrk="1" fontAlgn="auto" latinLnBrk="0" hangingPunct="1">
              <a:lnSpc>
                <a:spcPct val="90000"/>
              </a:lnSpc>
              <a:spcBef>
                <a:spcPts val="0"/>
              </a:spcBef>
              <a:spcAft>
                <a:spcPts val="340"/>
              </a:spcAft>
              <a:buClrTx/>
              <a:buSzTx/>
              <a:buFontTx/>
              <a:buNone/>
              <a:tabLst/>
              <a:defRPr/>
            </a:pPr>
            <a:r>
              <a:rPr lang="nl-NL" sz="1200" dirty="0">
                <a:solidFill>
                  <a:srgbClr val="353535"/>
                </a:solidFill>
                <a:latin typeface="Segoe UI Semilight"/>
              </a:rPr>
              <a:t>3. </a:t>
            </a:r>
            <a:r>
              <a:rPr lang="en-US" sz="1200" dirty="0">
                <a:solidFill>
                  <a:srgbClr val="353535"/>
                </a:solidFill>
                <a:latin typeface="Segoe UI Semilight"/>
              </a:rPr>
              <a:t>power users should use your full app</a:t>
            </a:r>
            <a:r>
              <a:rPr lang="nl-NL" sz="1200" dirty="0">
                <a:solidFill>
                  <a:srgbClr val="353535"/>
                </a:solidFill>
                <a:latin typeface="Segoe UI Semilight"/>
              </a:rPr>
              <a:t>)</a:t>
            </a:r>
          </a:p>
          <a:p>
            <a:pPr marL="0" marR="0" lvl="0" indent="0" algn="l" defTabSz="932742" rtl="0" eaLnBrk="1" fontAlgn="auto" latinLnBrk="0" hangingPunct="1">
              <a:lnSpc>
                <a:spcPct val="90000"/>
              </a:lnSpc>
              <a:spcBef>
                <a:spcPts val="0"/>
              </a:spcBef>
              <a:spcAft>
                <a:spcPts val="340"/>
              </a:spcAft>
              <a:buClrTx/>
              <a:buSzTx/>
              <a:buFontTx/>
              <a:buNone/>
              <a:tabLst/>
              <a:defRPr/>
            </a:pPr>
            <a:r>
              <a:rPr lang="nl-NL" sz="1200" dirty="0">
                <a:solidFill>
                  <a:srgbClr val="353535"/>
                </a:solidFill>
                <a:latin typeface="Segoe UI Semilight"/>
              </a:rPr>
              <a:t>4. </a:t>
            </a:r>
            <a:r>
              <a:rPr lang="en-US" sz="1200" dirty="0">
                <a:solidFill>
                  <a:srgbClr val="353535"/>
                </a:solidFill>
                <a:latin typeface="Segoe UI Semilight"/>
              </a:rPr>
              <a:t>focus on what you want the user to do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9392BD-D0EE-CD43-B846-2AB290EE9CB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6/10/18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526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D83B01"/>
                </a:solidFill>
                <a:latin typeface="Segoe UI Semilight"/>
              </a:rPr>
              <a:t>Example: time and absence entry and reporting</a:t>
            </a:r>
            <a:endParaRPr lang="nl-NL" sz="900" dirty="0">
              <a:solidFill>
                <a:srgbClr val="D83B01"/>
              </a:solidFill>
              <a:latin typeface="Segoe UI Semiligh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nl-NL" sz="900" dirty="0">
                <a:solidFill>
                  <a:srgbClr val="D83B01"/>
                </a:solidFill>
                <a:latin typeface="Segoe UI Semilight"/>
              </a:rPr>
              <a:t>New cards </a:t>
            </a:r>
            <a:r>
              <a:rPr lang="nl-NL" sz="900" dirty="0" err="1">
                <a:solidFill>
                  <a:srgbClr val="D83B01"/>
                </a:solidFill>
                <a:latin typeface="Segoe UI Semilight"/>
              </a:rPr>
              <a:t>to</a:t>
            </a:r>
            <a:r>
              <a:rPr lang="nl-NL" sz="900" dirty="0">
                <a:solidFill>
                  <a:srgbClr val="D83B01"/>
                </a:solidFill>
                <a:latin typeface="Segoe UI Semilight"/>
              </a:rPr>
              <a:t> </a:t>
            </a:r>
            <a:r>
              <a:rPr lang="nl-NL" sz="900" dirty="0" err="1">
                <a:solidFill>
                  <a:srgbClr val="D83B01"/>
                </a:solidFill>
                <a:latin typeface="Segoe UI Semilight"/>
              </a:rPr>
              <a:t>interact</a:t>
            </a:r>
            <a:r>
              <a:rPr lang="nl-NL" sz="900" dirty="0">
                <a:solidFill>
                  <a:srgbClr val="D83B01"/>
                </a:solidFill>
                <a:latin typeface="Segoe UI Semilight"/>
              </a:rPr>
              <a:t> </a:t>
            </a:r>
            <a:r>
              <a:rPr lang="nl-NL" sz="900" dirty="0" err="1">
                <a:solidFill>
                  <a:srgbClr val="D83B01"/>
                </a:solidFill>
                <a:latin typeface="Segoe UI Semilight"/>
              </a:rPr>
              <a:t>with</a:t>
            </a:r>
            <a:endParaRPr lang="en-US" sz="800" dirty="0">
              <a:solidFill>
                <a:srgbClr val="D83B01"/>
              </a:solidFill>
              <a:latin typeface="Segoe UI Semiligh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nl-NL" dirty="0"/>
              <a:t>Date </a:t>
            </a:r>
            <a:r>
              <a:rPr lang="nl-NL" dirty="0" err="1"/>
              <a:t>picker</a:t>
            </a:r>
            <a:endParaRPr lang="nl-NL" dirty="0"/>
          </a:p>
          <a:p>
            <a:pPr marL="0" marR="0" lvl="0" indent="0" algn="l" defTabSz="932742" rtl="0" eaLnBrk="1" fontAlgn="auto" latinLnBrk="0" hangingPunct="1">
              <a:lnSpc>
                <a:spcPct val="90000"/>
              </a:lnSpc>
              <a:spcBef>
                <a:spcPts val="0"/>
              </a:spcBef>
              <a:spcAft>
                <a:spcPts val="340"/>
              </a:spcAft>
              <a:buClrTx/>
              <a:buSzTx/>
              <a:buFontTx/>
              <a:buNone/>
              <a:tabLst/>
              <a:defRPr/>
            </a:pPr>
            <a:r>
              <a:rPr lang="nl-NL" dirty="0" err="1"/>
              <a:t>Dropdownbox</a:t>
            </a:r>
            <a:endParaRPr lang="nl-NL" dirty="0"/>
          </a:p>
          <a:p>
            <a:pPr marL="0" marR="0" lvl="0" indent="0" algn="l" defTabSz="932742" rtl="0" eaLnBrk="1" fontAlgn="auto" latinLnBrk="0" hangingPunct="1">
              <a:lnSpc>
                <a:spcPct val="90000"/>
              </a:lnSpc>
              <a:spcBef>
                <a:spcPts val="0"/>
              </a:spcBef>
              <a:spcAft>
                <a:spcPts val="340"/>
              </a:spcAft>
              <a:buClrTx/>
              <a:buSzTx/>
              <a:buFontTx/>
              <a:buNone/>
              <a:tabLst/>
              <a:defRPr/>
            </a:pPr>
            <a:r>
              <a:rPr lang="nl-NL" dirty="0" err="1"/>
              <a:t>Textbox</a:t>
            </a:r>
            <a:endParaRPr lang="nl-NL"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FBEE1F-203E-6B41-904D-D0A740A3173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6/10/18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548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Create</a:t>
            </a:r>
            <a:r>
              <a:rPr lang="nl-NL" dirty="0"/>
              <a:t> </a:t>
            </a:r>
            <a:r>
              <a:rPr lang="nl-NL" dirty="0" err="1"/>
              <a:t>value</a:t>
            </a:r>
            <a:r>
              <a:rPr lang="nl-NL" dirty="0"/>
              <a:t> in context</a:t>
            </a:r>
          </a:p>
          <a:p>
            <a:r>
              <a:rPr lang="nl-NL" dirty="0" err="1"/>
              <a:t>Conversation</a:t>
            </a:r>
            <a:r>
              <a:rPr lang="nl-NL" dirty="0"/>
              <a:t> of a web </a:t>
            </a:r>
            <a:r>
              <a:rPr lang="nl-NL" dirty="0" err="1"/>
              <a:t>to</a:t>
            </a:r>
            <a:r>
              <a:rPr lang="nl-NL" dirty="0"/>
              <a:t> a tekst is different </a:t>
            </a:r>
            <a:r>
              <a:rPr lang="nl-NL" dirty="0" err="1"/>
              <a:t>so</a:t>
            </a:r>
            <a:r>
              <a:rPr lang="nl-NL" dirty="0"/>
              <a:t> is </a:t>
            </a:r>
            <a:r>
              <a:rPr lang="nl-NL" dirty="0" err="1"/>
              <a:t>it</a:t>
            </a:r>
            <a:r>
              <a:rPr lang="nl-NL" dirty="0"/>
              <a:t> </a:t>
            </a:r>
            <a:r>
              <a:rPr lang="nl-NL" dirty="0" err="1"/>
              <a:t>valuable</a:t>
            </a:r>
            <a:endParaRPr lang="nl-NL"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8B84BE-7280-B14D-8C5C-C3E276107CE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6/10/18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4805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63">
              <a:lnSpc>
                <a:spcPct val="120000"/>
              </a:lnSpc>
              <a:spcAft>
                <a:spcPts val="2448"/>
              </a:spcAft>
            </a:pPr>
            <a:r>
              <a:rPr lang="en-US" sz="1200" dirty="0">
                <a:solidFill>
                  <a:srgbClr val="353535"/>
                </a:solidFill>
                <a:latin typeface="Segoe UI Semilight"/>
              </a:rPr>
              <a:t>Personalize Teams Compose box with your App &amp; Services content </a:t>
            </a:r>
          </a:p>
          <a:p>
            <a:pPr defTabSz="932563">
              <a:lnSpc>
                <a:spcPct val="120000"/>
              </a:lnSpc>
              <a:spcAft>
                <a:spcPts val="2448"/>
              </a:spcAft>
            </a:pPr>
            <a:r>
              <a:rPr lang="en-US" sz="1200" dirty="0">
                <a:solidFill>
                  <a:srgbClr val="353535"/>
                </a:solidFill>
                <a:latin typeface="Segoe UI Semilight"/>
              </a:rPr>
              <a:t>Users can query and insert your app content into conversations</a:t>
            </a:r>
          </a:p>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24</a:t>
            </a:fld>
            <a:endParaRPr lang="en-US"/>
          </a:p>
        </p:txBody>
      </p:sp>
    </p:spTree>
    <p:extLst>
      <p:ext uri="{BB962C8B-B14F-4D97-AF65-F5344CB8AC3E}">
        <p14:creationId xmlns:p14="http://schemas.microsoft.com/office/powerpoint/2010/main" val="3436884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D83B01"/>
                </a:solidFill>
                <a:latin typeface="Segoe UI Semilight"/>
              </a:rPr>
              <a:t>Example: time and absence entry and reporting</a:t>
            </a:r>
            <a:endParaRPr lang="nl-NL" sz="900" dirty="0">
              <a:solidFill>
                <a:srgbClr val="D83B01"/>
              </a:solidFill>
              <a:latin typeface="Segoe UI Semiligh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nl-NL" sz="900" dirty="0">
                <a:solidFill>
                  <a:srgbClr val="D83B01"/>
                </a:solidFill>
                <a:latin typeface="Segoe UI Semilight"/>
              </a:rPr>
              <a:t>New cards </a:t>
            </a:r>
            <a:r>
              <a:rPr lang="nl-NL" sz="900" dirty="0" err="1">
                <a:solidFill>
                  <a:srgbClr val="D83B01"/>
                </a:solidFill>
                <a:latin typeface="Segoe UI Semilight"/>
              </a:rPr>
              <a:t>to</a:t>
            </a:r>
            <a:r>
              <a:rPr lang="nl-NL" sz="900" dirty="0">
                <a:solidFill>
                  <a:srgbClr val="D83B01"/>
                </a:solidFill>
                <a:latin typeface="Segoe UI Semilight"/>
              </a:rPr>
              <a:t> </a:t>
            </a:r>
            <a:r>
              <a:rPr lang="nl-NL" sz="900" dirty="0" err="1">
                <a:solidFill>
                  <a:srgbClr val="D83B01"/>
                </a:solidFill>
                <a:latin typeface="Segoe UI Semilight"/>
              </a:rPr>
              <a:t>interact</a:t>
            </a:r>
            <a:r>
              <a:rPr lang="nl-NL" sz="900" dirty="0">
                <a:solidFill>
                  <a:srgbClr val="D83B01"/>
                </a:solidFill>
                <a:latin typeface="Segoe UI Semilight"/>
              </a:rPr>
              <a:t> </a:t>
            </a:r>
            <a:r>
              <a:rPr lang="nl-NL" sz="900" dirty="0" err="1">
                <a:solidFill>
                  <a:srgbClr val="D83B01"/>
                </a:solidFill>
                <a:latin typeface="Segoe UI Semilight"/>
              </a:rPr>
              <a:t>with</a:t>
            </a:r>
            <a:endParaRPr lang="en-US" sz="800" dirty="0">
              <a:solidFill>
                <a:srgbClr val="D83B01"/>
              </a:solidFill>
              <a:latin typeface="Segoe UI Semiligh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nl-NL" dirty="0"/>
              <a:t>Date </a:t>
            </a:r>
            <a:r>
              <a:rPr lang="nl-NL" dirty="0" err="1"/>
              <a:t>picker</a:t>
            </a:r>
            <a:endParaRPr lang="nl-NL" dirty="0"/>
          </a:p>
          <a:p>
            <a:pPr marL="0" marR="0" lvl="0" indent="0" algn="l" defTabSz="932742" rtl="0" eaLnBrk="1" fontAlgn="auto" latinLnBrk="0" hangingPunct="1">
              <a:lnSpc>
                <a:spcPct val="90000"/>
              </a:lnSpc>
              <a:spcBef>
                <a:spcPts val="0"/>
              </a:spcBef>
              <a:spcAft>
                <a:spcPts val="340"/>
              </a:spcAft>
              <a:buClrTx/>
              <a:buSzTx/>
              <a:buFontTx/>
              <a:buNone/>
              <a:tabLst/>
              <a:defRPr/>
            </a:pPr>
            <a:r>
              <a:rPr lang="nl-NL" dirty="0" err="1"/>
              <a:t>Dropdownbox</a:t>
            </a:r>
            <a:endParaRPr lang="nl-NL" dirty="0"/>
          </a:p>
          <a:p>
            <a:pPr marL="0" marR="0" lvl="0" indent="0" algn="l" defTabSz="932742" rtl="0" eaLnBrk="1" fontAlgn="auto" latinLnBrk="0" hangingPunct="1">
              <a:lnSpc>
                <a:spcPct val="90000"/>
              </a:lnSpc>
              <a:spcBef>
                <a:spcPts val="0"/>
              </a:spcBef>
              <a:spcAft>
                <a:spcPts val="340"/>
              </a:spcAft>
              <a:buClrTx/>
              <a:buSzTx/>
              <a:buFontTx/>
              <a:buNone/>
              <a:tabLst/>
              <a:defRPr/>
            </a:pPr>
            <a:r>
              <a:rPr lang="nl-NL" dirty="0" err="1"/>
              <a:t>Textbox</a:t>
            </a:r>
            <a:endParaRPr lang="nl-NL"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279779" lvl="1" indent="-279779" defTabSz="932384">
              <a:lnSpc>
                <a:spcPct val="120000"/>
              </a:lnSpc>
              <a:spcAft>
                <a:spcPts val="1224"/>
              </a:spcAft>
              <a:buFont typeface="Arial" panose="020B0604020202020204" pitchFamily="34" charset="0"/>
              <a:buChar char="•"/>
            </a:pPr>
            <a:r>
              <a:rPr lang="en-US" sz="2448" dirty="0">
                <a:solidFill>
                  <a:srgbClr val="353535"/>
                </a:solidFill>
                <a:latin typeface="Segoe UI Semilight"/>
              </a:rPr>
              <a:t>Whether used as a CLI for your SaaS, or to manage workflows, create the experience that makes the most sense for your end users</a:t>
            </a:r>
          </a:p>
          <a:p>
            <a:pPr marL="279779" lvl="1" indent="-279779" defTabSz="932384">
              <a:lnSpc>
                <a:spcPct val="120000"/>
              </a:lnSpc>
              <a:spcAft>
                <a:spcPts val="1224"/>
              </a:spcAft>
              <a:buFont typeface="Arial" panose="020B0604020202020204" pitchFamily="34" charset="0"/>
              <a:buChar char="•"/>
            </a:pPr>
            <a:r>
              <a:rPr lang="en-US" sz="2448" dirty="0">
                <a:solidFill>
                  <a:srgbClr val="353535"/>
                </a:solidFill>
                <a:latin typeface="Segoe UI Semilight"/>
              </a:rPr>
              <a:t>Use context to provide the appropriate functionality in channel vs. 1:1 chat</a:t>
            </a:r>
          </a:p>
          <a:p>
            <a:pPr marL="279779" lvl="1" indent="-279779" defTabSz="932384">
              <a:lnSpc>
                <a:spcPct val="120000"/>
              </a:lnSpc>
              <a:spcAft>
                <a:spcPts val="1224"/>
              </a:spcAft>
              <a:buFont typeface="Arial" panose="020B0604020202020204" pitchFamily="34" charset="0"/>
              <a:buChar char="•"/>
            </a:pPr>
            <a:r>
              <a:rPr lang="nl-NL" sz="2448" dirty="0" err="1">
                <a:solidFill>
                  <a:srgbClr val="353535"/>
                </a:solidFill>
                <a:latin typeface="Segoe UI Semilight"/>
              </a:rPr>
              <a:t>Use</a:t>
            </a:r>
            <a:r>
              <a:rPr lang="en-US" sz="2448" dirty="0">
                <a:solidFill>
                  <a:srgbClr val="353535"/>
                </a:solidFill>
                <a:latin typeface="Segoe UI Semilight"/>
              </a:rPr>
              <a:t> the Bot Framework and Microsoft Teams SDKs to easily consume APIs</a:t>
            </a:r>
          </a:p>
          <a:p>
            <a:pPr marL="279779" lvl="1" indent="-279779" defTabSz="932384">
              <a:lnSpc>
                <a:spcPct val="120000"/>
              </a:lnSpc>
              <a:buFont typeface="Arial" panose="020B0604020202020204" pitchFamily="34" charset="0"/>
              <a:buChar char="•"/>
            </a:pPr>
            <a:r>
              <a:rPr lang="en-US" sz="2448" dirty="0">
                <a:solidFill>
                  <a:srgbClr val="353535"/>
                </a:solidFill>
                <a:latin typeface="Segoe UI Semilight"/>
              </a:rPr>
              <a:t>Use the input menu to keep your end users “on rails”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FBEE1F-203E-6B41-904D-D0A740A3173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6/10/18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212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7783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27</a:t>
            </a:fld>
            <a:endParaRPr lang="en-US"/>
          </a:p>
        </p:txBody>
      </p:sp>
    </p:spTree>
    <p:extLst>
      <p:ext uri="{BB962C8B-B14F-4D97-AF65-F5344CB8AC3E}">
        <p14:creationId xmlns:p14="http://schemas.microsoft.com/office/powerpoint/2010/main" val="37245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dirty="0">
                <a:solidFill>
                  <a:srgbClr val="D83B01"/>
                </a:solidFill>
                <a:latin typeface="Segoe UI Semilight"/>
              </a:rPr>
              <a:t>Example: new approval request</a:t>
            </a:r>
          </a:p>
          <a:p>
            <a:r>
              <a:rPr lang="nl-NL" dirty="0" err="1"/>
              <a:t>activtyfeed</a:t>
            </a:r>
            <a:r>
              <a:rPr lang="nl-NL" dirty="0"/>
              <a:t> </a:t>
            </a:r>
            <a:r>
              <a:rPr lang="nl-NL" dirty="0" err="1"/>
              <a:t>Aggreagation</a:t>
            </a:r>
            <a:r>
              <a:rPr lang="nl-NL" dirty="0"/>
              <a:t> </a:t>
            </a:r>
            <a:r>
              <a:rPr lang="nl-NL" dirty="0" err="1"/>
              <a:t>accross</a:t>
            </a:r>
            <a:r>
              <a:rPr lang="nl-NL" dirty="0"/>
              <a:t> teams</a:t>
            </a:r>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29</a:t>
            </a:fld>
            <a:endParaRPr lang="en-US"/>
          </a:p>
        </p:txBody>
      </p:sp>
    </p:spTree>
    <p:extLst>
      <p:ext uri="{BB962C8B-B14F-4D97-AF65-F5344CB8AC3E}">
        <p14:creationId xmlns:p14="http://schemas.microsoft.com/office/powerpoint/2010/main" val="2353851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32</a:t>
            </a:fld>
            <a:endParaRPr lang="en-US"/>
          </a:p>
        </p:txBody>
      </p:sp>
    </p:spTree>
    <p:extLst>
      <p:ext uri="{BB962C8B-B14F-4D97-AF65-F5344CB8AC3E}">
        <p14:creationId xmlns:p14="http://schemas.microsoft.com/office/powerpoint/2010/main" val="2512962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Admin center teams </a:t>
            </a:r>
            <a:r>
              <a:rPr lang="en-US" dirty="0" err="1"/>
              <a:t>verplaats</a:t>
            </a:r>
            <a:r>
              <a:rPr lang="en-US" dirty="0"/>
              <a:t> </a:t>
            </a:r>
            <a:r>
              <a:rPr lang="en-US" dirty="0" err="1"/>
              <a:t>binnenkort</a:t>
            </a:r>
            <a:endParaRPr lang="en-US" dirty="0"/>
          </a:p>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33</a:t>
            </a:fld>
            <a:endParaRPr lang="en-US"/>
          </a:p>
        </p:txBody>
      </p:sp>
    </p:spTree>
    <p:extLst>
      <p:ext uri="{BB962C8B-B14F-4D97-AF65-F5344CB8AC3E}">
        <p14:creationId xmlns:p14="http://schemas.microsoft.com/office/powerpoint/2010/main" val="2679315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hlinkClick r:id="rId3"/>
              </a:rPr>
              <a:t>Adaptive cards in Teams</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hlinkClick r:id="rId4"/>
              </a:rPr>
              <a:t>Build smart productivity apps with Microsoft Graph JavaScript SDK</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hlinkClick r:id="rId5"/>
              </a:rPr>
              <a:t>Learn how to use the Microsoft Graph PHP SDK to build you next integration with Office 365</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hlinkClick r:id="rId6"/>
              </a:rPr>
              <a:t>Develop apps using the App Studio for Microsoft Teams</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hlinkClick r:id="rId7"/>
              </a:rPr>
              <a:t>Authentication in Apps for Microsoft Teams</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hlinkClick r:id="rId8"/>
              </a:rPr>
              <a:t>Connect to SharePoint with Microsoft Graph</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hlinkClick r:id="rId9"/>
              </a:rPr>
              <a:t>Write, package and distribute apps to just your organization with the LOB app distribution support in teams</a:t>
            </a:r>
            <a:endParaRPr lang="en-US" sz="1200" kern="1200" dirty="0">
              <a:solidFill>
                <a:schemeClr val="tx1"/>
              </a:solidFill>
              <a:effectLst/>
              <a:latin typeface="+mn-lt"/>
              <a:ea typeface="+mn-ea"/>
              <a:cs typeface="+mn-cs"/>
            </a:endParaRPr>
          </a:p>
          <a:p>
            <a:pPr rtl="0" fontAlgn="ctr"/>
            <a:r>
              <a:rPr lang="nl-NL" sz="1200" kern="1200" dirty="0">
                <a:solidFill>
                  <a:schemeClr val="tx1"/>
                </a:solidFill>
                <a:effectLst/>
                <a:latin typeface="+mn-lt"/>
                <a:ea typeface="+mn-ea"/>
                <a:cs typeface="+mn-cs"/>
                <a:hlinkClick r:id="rId10"/>
              </a:rPr>
              <a:t>https://dev.office.com/blogs/microsoft-teams-developer-platform-enhancements-announced-for-build-2018</a:t>
            </a:r>
            <a:endParaRPr lang="nl-N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34</a:t>
            </a:fld>
            <a:endParaRPr lang="en-US"/>
          </a:p>
        </p:txBody>
      </p:sp>
    </p:spTree>
    <p:extLst>
      <p:ext uri="{BB962C8B-B14F-4D97-AF65-F5344CB8AC3E}">
        <p14:creationId xmlns:p14="http://schemas.microsoft.com/office/powerpoint/2010/main" val="414683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27890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9799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126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0345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97359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Who</a:t>
            </a:r>
            <a:r>
              <a:rPr lang="nl-NL" dirty="0"/>
              <a:t> is </a:t>
            </a:r>
            <a:r>
              <a:rPr lang="nl-NL" dirty="0" err="1"/>
              <a:t>using</a:t>
            </a:r>
            <a:r>
              <a:rPr lang="nl-NL" dirty="0"/>
              <a:t> teams </a:t>
            </a:r>
            <a:r>
              <a:rPr lang="nl-NL" dirty="0" err="1"/>
              <a:t>already</a:t>
            </a:r>
            <a:endParaRPr lang="nl-NL" dirty="0"/>
          </a:p>
          <a:p>
            <a:r>
              <a:rPr lang="nl-NL" dirty="0"/>
              <a:t>We </a:t>
            </a:r>
            <a:r>
              <a:rPr lang="nl-NL" dirty="0" err="1"/>
              <a:t>used</a:t>
            </a:r>
            <a:r>
              <a:rPr lang="nl-NL" dirty="0"/>
              <a:t> </a:t>
            </a:r>
            <a:r>
              <a:rPr lang="nl-NL" dirty="0" err="1"/>
              <a:t>to</a:t>
            </a:r>
            <a:r>
              <a:rPr lang="nl-NL" dirty="0"/>
              <a:t> call </a:t>
            </a:r>
            <a:r>
              <a:rPr lang="nl-NL" dirty="0" err="1"/>
              <a:t>working</a:t>
            </a:r>
            <a:r>
              <a:rPr lang="nl-NL" dirty="0"/>
              <a:t> </a:t>
            </a:r>
            <a:r>
              <a:rPr lang="nl-NL" dirty="0" err="1"/>
              <a:t>together</a:t>
            </a:r>
            <a:r>
              <a:rPr lang="nl-NL" dirty="0"/>
              <a:t> Microsoft </a:t>
            </a:r>
            <a:r>
              <a:rPr lang="nl-NL" dirty="0" err="1"/>
              <a:t>renamed</a:t>
            </a:r>
            <a:r>
              <a:rPr lang="nl-NL" dirty="0"/>
              <a:t> </a:t>
            </a:r>
            <a:r>
              <a:rPr lang="nl-NL" dirty="0" err="1"/>
              <a:t>it</a:t>
            </a:r>
            <a:r>
              <a:rPr lang="nl-NL" dirty="0"/>
              <a:t> does </a:t>
            </a:r>
            <a:r>
              <a:rPr lang="nl-NL" dirty="0" err="1"/>
              <a:t>anybody</a:t>
            </a:r>
            <a:r>
              <a:rPr lang="nl-NL" dirty="0"/>
              <a:t> </a:t>
            </a:r>
            <a:r>
              <a:rPr lang="nl-NL" dirty="0" err="1"/>
              <a:t>know</a:t>
            </a:r>
            <a:r>
              <a:rPr lang="nl-NL" dirty="0"/>
              <a:t> </a:t>
            </a:r>
            <a:r>
              <a:rPr lang="nl-NL" dirty="0" err="1"/>
              <a:t>what</a:t>
            </a:r>
            <a:r>
              <a:rPr lang="nl-NL" dirty="0"/>
              <a:t> </a:t>
            </a:r>
            <a:r>
              <a:rPr lang="nl-NL" dirty="0" err="1"/>
              <a:t>they</a:t>
            </a:r>
            <a:r>
              <a:rPr lang="nl-NL" dirty="0"/>
              <a:t> </a:t>
            </a:r>
            <a:r>
              <a:rPr lang="nl-NL" dirty="0" err="1"/>
              <a:t>renamed</a:t>
            </a:r>
            <a:r>
              <a:rPr lang="nl-NL" dirty="0"/>
              <a:t> </a:t>
            </a:r>
            <a:r>
              <a:rPr lang="nl-NL" dirty="0" err="1"/>
              <a:t>it</a:t>
            </a:r>
            <a:r>
              <a:rPr lang="nl-NL" dirty="0"/>
              <a:t> </a:t>
            </a:r>
            <a:r>
              <a:rPr lang="nl-NL" dirty="0" err="1"/>
              <a:t>to</a:t>
            </a:r>
            <a:r>
              <a:rPr lang="nl-NL" dirty="0"/>
              <a:t>? Team </a:t>
            </a:r>
            <a:r>
              <a:rPr lang="nl-NL" dirty="0" err="1"/>
              <a:t>work</a:t>
            </a:r>
            <a:r>
              <a:rPr lang="nl-NL" dirty="0"/>
              <a:t>.</a:t>
            </a:r>
          </a:p>
          <a:p>
            <a:endParaRPr lang="nl-NL"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15A7638-507C-F94A-8D7D-C6E993DCFF4D}" type="datetime8">
              <a:rPr lang="en-US" smtClean="0"/>
              <a:t>6/10/18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6842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Teams is </a:t>
            </a:r>
            <a:r>
              <a:rPr lang="nl-NL" dirty="0" err="1"/>
              <a:t>the</a:t>
            </a:r>
            <a:r>
              <a:rPr lang="nl-NL" dirty="0"/>
              <a:t> hub </a:t>
            </a:r>
            <a:r>
              <a:rPr lang="nl-NL" dirty="0" err="1"/>
              <a:t>for</a:t>
            </a:r>
            <a:r>
              <a:rPr lang="nl-NL" dirty="0"/>
              <a:t> teamwork</a:t>
            </a:r>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5</a:t>
            </a:fld>
            <a:endParaRPr lang="en-US"/>
          </a:p>
        </p:txBody>
      </p:sp>
    </p:spTree>
    <p:extLst>
      <p:ext uri="{BB962C8B-B14F-4D97-AF65-F5344CB8AC3E}">
        <p14:creationId xmlns:p14="http://schemas.microsoft.com/office/powerpoint/2010/main" val="2713111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6</a:t>
            </a:fld>
            <a:endParaRPr lang="en-US"/>
          </a:p>
        </p:txBody>
      </p:sp>
    </p:spTree>
    <p:extLst>
      <p:ext uri="{BB962C8B-B14F-4D97-AF65-F5344CB8AC3E}">
        <p14:creationId xmlns:p14="http://schemas.microsoft.com/office/powerpoint/2010/main" val="170027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at this moment we got </a:t>
            </a:r>
            <a:r>
              <a:rPr lang="en-US" dirty="0" err="1"/>
              <a:t>Powershell</a:t>
            </a:r>
            <a:r>
              <a:rPr lang="en-US" dirty="0"/>
              <a:t> still v.093 soon 1.0</a:t>
            </a:r>
          </a:p>
          <a:p>
            <a:r>
              <a:rPr lang="en-US" dirty="0"/>
              <a:t>What happens first it creates a group</a:t>
            </a:r>
          </a:p>
          <a:p>
            <a:r>
              <a:rPr lang="en-US" dirty="0"/>
              <a:t>Then it creates a team of the group</a:t>
            </a:r>
          </a:p>
          <a:p>
            <a:r>
              <a:rPr lang="en-US" dirty="0"/>
              <a:t>For now only teams channels and members owners classification.</a:t>
            </a:r>
          </a:p>
          <a:p>
            <a:r>
              <a:rPr lang="en-US" dirty="0"/>
              <a:t>In 1,2 month or less complete team.</a:t>
            </a:r>
          </a:p>
        </p:txBody>
      </p:sp>
      <p:sp>
        <p:nvSpPr>
          <p:cNvPr id="4" name="Slide Number Placeholder 3"/>
          <p:cNvSpPr>
            <a:spLocks noGrp="1"/>
          </p:cNvSpPr>
          <p:nvPr>
            <p:ph type="sldNum" sz="quarter" idx="10"/>
          </p:nvPr>
        </p:nvSpPr>
        <p:spPr/>
        <p:txBody>
          <a:bodyPr/>
          <a:lstStyle/>
          <a:p>
            <a:fld id="{4F4E3FDA-DCD5-A743-AE33-3996E2141B67}" type="slidenum">
              <a:rPr lang="en-US" smtClean="0"/>
              <a:t>7</a:t>
            </a:fld>
            <a:endParaRPr lang="en-US"/>
          </a:p>
        </p:txBody>
      </p:sp>
    </p:spTree>
    <p:extLst>
      <p:ext uri="{BB962C8B-B14F-4D97-AF65-F5344CB8AC3E}">
        <p14:creationId xmlns:p14="http://schemas.microsoft.com/office/powerpoint/2010/main" val="50553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Apps must </a:t>
            </a:r>
            <a:r>
              <a:rPr lang="nl-NL" dirty="0" err="1"/>
              <a:t>be</a:t>
            </a:r>
            <a:r>
              <a:rPr lang="nl-NL" dirty="0"/>
              <a:t> at users </a:t>
            </a:r>
            <a:r>
              <a:rPr lang="nl-NL" dirty="0" err="1"/>
              <a:t>there</a:t>
            </a:r>
            <a:r>
              <a:rPr lang="nl-NL" dirty="0"/>
              <a:t> </a:t>
            </a:r>
            <a:r>
              <a:rPr lang="nl-NL" dirty="0" err="1"/>
              <a:t>fingertips</a:t>
            </a:r>
            <a:endParaRPr lang="nl-NL" dirty="0"/>
          </a:p>
          <a:p>
            <a:r>
              <a:rPr lang="nl-NL" dirty="0"/>
              <a:t>Zonder context switch en waar zit dit ook al weer</a:t>
            </a:r>
            <a:endParaRPr lang="en-US" dirty="0"/>
          </a:p>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8</a:t>
            </a:fld>
            <a:endParaRPr lang="en-US"/>
          </a:p>
        </p:txBody>
      </p:sp>
    </p:spTree>
    <p:extLst>
      <p:ext uri="{BB962C8B-B14F-4D97-AF65-F5344CB8AC3E}">
        <p14:creationId xmlns:p14="http://schemas.microsoft.com/office/powerpoint/2010/main" val="2254764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178 apps bekent en minder bekent momenteel in de store.</a:t>
            </a:r>
          </a:p>
          <a:p>
            <a:r>
              <a:rPr lang="nl-NL" dirty="0" err="1"/>
              <a:t>popular</a:t>
            </a:r>
            <a:r>
              <a:rPr lang="nl-NL" dirty="0"/>
              <a:t> app is </a:t>
            </a:r>
            <a:r>
              <a:rPr lang="nl-NL" dirty="0" err="1"/>
              <a:t>dropbox</a:t>
            </a:r>
            <a:r>
              <a:rPr lang="nl-NL" dirty="0"/>
              <a:t> </a:t>
            </a:r>
            <a:r>
              <a:rPr lang="nl-NL" dirty="0" err="1"/>
              <a:t>which</a:t>
            </a:r>
            <a:r>
              <a:rPr lang="nl-NL" dirty="0"/>
              <a:t> is </a:t>
            </a:r>
            <a:r>
              <a:rPr lang="nl-NL" dirty="0" err="1"/>
              <a:t>not</a:t>
            </a:r>
            <a:r>
              <a:rPr lang="nl-NL" dirty="0"/>
              <a:t> on </a:t>
            </a:r>
            <a:r>
              <a:rPr lang="nl-NL" dirty="0" err="1"/>
              <a:t>this</a:t>
            </a:r>
            <a:r>
              <a:rPr lang="nl-NL" dirty="0"/>
              <a:t> slide but </a:t>
            </a:r>
            <a:r>
              <a:rPr lang="nl-NL" dirty="0" err="1"/>
              <a:t>you</a:t>
            </a:r>
            <a:r>
              <a:rPr lang="nl-NL" dirty="0"/>
              <a:t> </a:t>
            </a:r>
            <a:r>
              <a:rPr lang="nl-NL" dirty="0" err="1"/>
              <a:t>can</a:t>
            </a:r>
            <a:r>
              <a:rPr lang="nl-NL" dirty="0"/>
              <a:t> </a:t>
            </a:r>
            <a:r>
              <a:rPr lang="nl-NL" dirty="0" err="1"/>
              <a:t>use</a:t>
            </a:r>
            <a:r>
              <a:rPr lang="nl-NL" dirty="0"/>
              <a:t> </a:t>
            </a:r>
            <a:r>
              <a:rPr lang="nl-NL" dirty="0" err="1"/>
              <a:t>it</a:t>
            </a:r>
            <a:endParaRPr lang="nl-NL" dirty="0"/>
          </a:p>
          <a:p>
            <a:endParaRPr lang="en-US" dirty="0"/>
          </a:p>
        </p:txBody>
      </p:sp>
      <p:sp>
        <p:nvSpPr>
          <p:cNvPr id="4" name="Slide Number Placeholder 3"/>
          <p:cNvSpPr>
            <a:spLocks noGrp="1"/>
          </p:cNvSpPr>
          <p:nvPr>
            <p:ph type="sldNum" sz="quarter" idx="10"/>
          </p:nvPr>
        </p:nvSpPr>
        <p:spPr/>
        <p:txBody>
          <a:bodyPr/>
          <a:lstStyle/>
          <a:p>
            <a:fld id="{4F4E3FDA-DCD5-A743-AE33-3996E2141B67}" type="slidenum">
              <a:rPr lang="en-US" smtClean="0"/>
              <a:t>9</a:t>
            </a:fld>
            <a:endParaRPr lang="en-US"/>
          </a:p>
        </p:txBody>
      </p:sp>
    </p:spTree>
    <p:extLst>
      <p:ext uri="{BB962C8B-B14F-4D97-AF65-F5344CB8AC3E}">
        <p14:creationId xmlns:p14="http://schemas.microsoft.com/office/powerpoint/2010/main" val="360442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DF14-D662-934C-8AC5-D0DD9D7B2F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57FB80-5FE7-B944-8C48-7CD63223CF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942CB3-59B9-4649-8AC3-A078534E8D24}"/>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5" name="Footer Placeholder 4">
            <a:extLst>
              <a:ext uri="{FF2B5EF4-FFF2-40B4-BE49-F238E27FC236}">
                <a16:creationId xmlns:a16="http://schemas.microsoft.com/office/drawing/2014/main" id="{C679A871-4D2D-AE4D-B26B-315779E1B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86CA0-A4DC-4548-975E-885C91FDD7B5}"/>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2673845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19E1-0838-5143-AAFF-58E89E13CE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1D3156-3199-094E-867D-9252D46B14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CDD2D-D7ED-FD4C-B673-578404C65303}"/>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5" name="Footer Placeholder 4">
            <a:extLst>
              <a:ext uri="{FF2B5EF4-FFF2-40B4-BE49-F238E27FC236}">
                <a16:creationId xmlns:a16="http://schemas.microsoft.com/office/drawing/2014/main" id="{AD978570-DE25-1040-BBB1-51BB721D0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C4DC51-B91C-7941-81C2-A890625231B3}"/>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3842070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0D64FD-BA6F-0741-8BA5-289D42CCB8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2F4474-4EE4-F144-B61F-AC81588F3D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C147D-325C-364C-A735-E2B4AE9C9DC0}"/>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5" name="Footer Placeholder 4">
            <a:extLst>
              <a:ext uri="{FF2B5EF4-FFF2-40B4-BE49-F238E27FC236}">
                <a16:creationId xmlns:a16="http://schemas.microsoft.com/office/drawing/2014/main" id="{5FD6541A-AB49-DD4F-B597-76BB5568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0F27A-CA70-A34C-80C0-B0BBA1A1BA76}"/>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4136409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4202222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2765833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1028623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089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9650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056683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669802"/>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46023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76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B0A7-B5E3-5842-B11C-F109F2213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78242E-5CAF-8449-B961-D4B78AA373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6EE66-7AC0-074C-BE49-FEE011C50A39}"/>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5" name="Footer Placeholder 4">
            <a:extLst>
              <a:ext uri="{FF2B5EF4-FFF2-40B4-BE49-F238E27FC236}">
                <a16:creationId xmlns:a16="http://schemas.microsoft.com/office/drawing/2014/main" id="{85B55858-075C-794F-BB88-48E5D1FB1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14266-A1E4-9142-89BD-1DEC11DE57CF}"/>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27688120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333762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59F2-B651-EE44-BF78-5BF33A13AE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62E7D0-D984-D14B-B567-4C584466C6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EDB32CD-71B8-5549-8AC7-6502C9520E76}"/>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5" name="Footer Placeholder 4">
            <a:extLst>
              <a:ext uri="{FF2B5EF4-FFF2-40B4-BE49-F238E27FC236}">
                <a16:creationId xmlns:a16="http://schemas.microsoft.com/office/drawing/2014/main" id="{BCF70DFC-4035-4741-B162-A373CBB63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6D60A-8539-DE42-9F89-9C6AD6700E89}"/>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53133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DB77-F5CA-7C44-A072-5288DF39AC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F8078A-1436-E74B-9A9E-F2B383F0BF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51C42A-18E8-EA4E-B8DB-4FAECFCDEDE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B062B7-4B93-1449-9C15-0376CA10ABFF}"/>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6" name="Footer Placeholder 5">
            <a:extLst>
              <a:ext uri="{FF2B5EF4-FFF2-40B4-BE49-F238E27FC236}">
                <a16:creationId xmlns:a16="http://schemas.microsoft.com/office/drawing/2014/main" id="{57EEB9D9-D9FF-8347-B715-3FE09C0A8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8E823-BA1E-654B-B927-8D025BB42B02}"/>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433471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3B44-7A4D-5C4B-8868-9BB47D8BB7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71F8CC-57E1-404D-B6C3-2250EF0220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7489A0-C4A7-8D44-B0C9-77180D7942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BD4C51-931C-094E-9F5C-630D6FE9E2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799563-FC89-C24D-BA5C-F95C0E8136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060F28-9DD5-6545-B392-FD7B68463DBD}"/>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8" name="Footer Placeholder 7">
            <a:extLst>
              <a:ext uri="{FF2B5EF4-FFF2-40B4-BE49-F238E27FC236}">
                <a16:creationId xmlns:a16="http://schemas.microsoft.com/office/drawing/2014/main" id="{ACCC8C93-50F8-D248-B298-4B5078B910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E27C65-0DF4-0C4C-89A4-01638B108B02}"/>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3901479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83D2-24C7-AA45-BD37-30FFBD89BE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8BCCA-CFAF-8C47-9CE2-E9B8501B9EE1}"/>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4" name="Footer Placeholder 3">
            <a:extLst>
              <a:ext uri="{FF2B5EF4-FFF2-40B4-BE49-F238E27FC236}">
                <a16:creationId xmlns:a16="http://schemas.microsoft.com/office/drawing/2014/main" id="{12655794-DC4E-8B44-9297-8FC9D16D64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78DAF8-1401-A741-8BA7-9A9BC310A821}"/>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112019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B6D97-DACB-3C45-90FC-88D82AEF1338}"/>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3" name="Footer Placeholder 2">
            <a:extLst>
              <a:ext uri="{FF2B5EF4-FFF2-40B4-BE49-F238E27FC236}">
                <a16:creationId xmlns:a16="http://schemas.microsoft.com/office/drawing/2014/main" id="{7006EBA6-E597-C84B-8494-7F49FB62B8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DC7D56-E19F-B049-99BF-2ACBF26037FB}"/>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182519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658F-B8E0-F744-8FA4-9B6057EDA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9B4EA4-D30B-EE46-B20A-DD16BB36D3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1BF5CA-E780-5147-B1AD-964E8E6649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26CBA8-D87D-0B48-A173-03D6F29969DF}"/>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6" name="Footer Placeholder 5">
            <a:extLst>
              <a:ext uri="{FF2B5EF4-FFF2-40B4-BE49-F238E27FC236}">
                <a16:creationId xmlns:a16="http://schemas.microsoft.com/office/drawing/2014/main" id="{49CCD495-D68A-314C-BA4C-359B7C27A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E9034-7271-8846-9EB0-63AA69187BA6}"/>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1792779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C5A0-1034-5348-A4DD-CE1D707E8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32BCD1-D3D6-6745-BAA6-1620E3B688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59C305-8EDB-8B41-8055-98E90E5D1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E7C7D8-8477-444A-A9E9-1E33186CDB39}"/>
              </a:ext>
            </a:extLst>
          </p:cNvPr>
          <p:cNvSpPr>
            <a:spLocks noGrp="1"/>
          </p:cNvSpPr>
          <p:nvPr>
            <p:ph type="dt" sz="half" idx="10"/>
          </p:nvPr>
        </p:nvSpPr>
        <p:spPr/>
        <p:txBody>
          <a:bodyPr/>
          <a:lstStyle/>
          <a:p>
            <a:fld id="{3CB42B8B-7418-6640-B4F7-445E2494D97A}" type="datetimeFigureOut">
              <a:rPr lang="en-US" smtClean="0"/>
              <a:t>6/10/18</a:t>
            </a:fld>
            <a:endParaRPr lang="en-US"/>
          </a:p>
        </p:txBody>
      </p:sp>
      <p:sp>
        <p:nvSpPr>
          <p:cNvPr id="6" name="Footer Placeholder 5">
            <a:extLst>
              <a:ext uri="{FF2B5EF4-FFF2-40B4-BE49-F238E27FC236}">
                <a16:creationId xmlns:a16="http://schemas.microsoft.com/office/drawing/2014/main" id="{F869BFE5-B1C7-E94D-A9AC-4A0226C82F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2C3054-D3CC-5B44-BE0C-F50B2BB9270B}"/>
              </a:ext>
            </a:extLst>
          </p:cNvPr>
          <p:cNvSpPr>
            <a:spLocks noGrp="1"/>
          </p:cNvSpPr>
          <p:nvPr>
            <p:ph type="sldNum" sz="quarter" idx="12"/>
          </p:nvPr>
        </p:nvSpPr>
        <p:spPr/>
        <p:txBody>
          <a:bodyPr/>
          <a:lstStyle/>
          <a:p>
            <a:fld id="{52F7D6AD-9B0D-DB48-A23D-8A0BBE6CF592}" type="slidenum">
              <a:rPr lang="en-US" smtClean="0"/>
              <a:t>‹#›</a:t>
            </a:fld>
            <a:endParaRPr lang="en-US"/>
          </a:p>
        </p:txBody>
      </p:sp>
    </p:spTree>
    <p:extLst>
      <p:ext uri="{BB962C8B-B14F-4D97-AF65-F5344CB8AC3E}">
        <p14:creationId xmlns:p14="http://schemas.microsoft.com/office/powerpoint/2010/main" val="289697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C0A6AA-D1FA-ED41-AE1F-75CC1A2E7C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01B83D-C68B-2F4D-9513-AF2D4976D2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964FE-4F80-4C41-889F-5452F20280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42B8B-7418-6640-B4F7-445E2494D97A}" type="datetimeFigureOut">
              <a:rPr lang="en-US" smtClean="0"/>
              <a:t>6/10/18</a:t>
            </a:fld>
            <a:endParaRPr lang="en-US"/>
          </a:p>
        </p:txBody>
      </p:sp>
      <p:sp>
        <p:nvSpPr>
          <p:cNvPr id="5" name="Footer Placeholder 4">
            <a:extLst>
              <a:ext uri="{FF2B5EF4-FFF2-40B4-BE49-F238E27FC236}">
                <a16:creationId xmlns:a16="http://schemas.microsoft.com/office/drawing/2014/main" id="{C38A2C6F-CB97-F14D-8FA8-59D41F351D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F4669A-0459-3F44-9674-5535E38E14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F7D6AD-9B0D-DB48-A23D-8A0BBE6CF592}" type="slidenum">
              <a:rPr lang="en-US" smtClean="0"/>
              <a:t>‹#›</a:t>
            </a:fld>
            <a:endParaRPr lang="en-US"/>
          </a:p>
        </p:txBody>
      </p:sp>
    </p:spTree>
    <p:extLst>
      <p:ext uri="{BB962C8B-B14F-4D97-AF65-F5344CB8AC3E}">
        <p14:creationId xmlns:p14="http://schemas.microsoft.com/office/powerpoint/2010/main" val="1540151237"/>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90.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5.xml"/><Relationship Id="rId6" Type="http://schemas.openxmlformats.org/officeDocument/2006/relationships/image" Target="../media/image89.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91.png"/><Relationship Id="rId4" Type="http://schemas.openxmlformats.org/officeDocument/2006/relationships/image" Target="../media/image88.png"/><Relationship Id="rId9" Type="http://schemas.microsoft.com/office/2007/relationships/hdphoto" Target="../media/hdphoto4.wdp"/><Relationship Id="rId14" Type="http://schemas.openxmlformats.org/officeDocument/2006/relationships/image" Target="../media/image9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jpe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jpeg"/><Relationship Id="rId10" Type="http://schemas.openxmlformats.org/officeDocument/2006/relationships/image" Target="../media/image108.png"/><Relationship Id="rId4" Type="http://schemas.openxmlformats.org/officeDocument/2006/relationships/image" Target="../media/image102.jpg"/><Relationship Id="rId9" Type="http://schemas.openxmlformats.org/officeDocument/2006/relationships/image" Target="../media/image107.png"/></Relationships>
</file>

<file path=ppt/slides/_rels/slide1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jpeg"/><Relationship Id="rId7" Type="http://schemas.openxmlformats.org/officeDocument/2006/relationships/image" Target="../media/image113.sv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12.xml"/><Relationship Id="rId16" Type="http://schemas.openxmlformats.org/officeDocument/2006/relationships/image" Target="../media/image122.svg"/><Relationship Id="rId1" Type="http://schemas.openxmlformats.org/officeDocument/2006/relationships/slideLayout" Target="../slideLayouts/slideLayout18.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svg"/><Relationship Id="rId14" Type="http://schemas.openxmlformats.org/officeDocument/2006/relationships/image" Target="../media/image120.png"/></Relationships>
</file>

<file path=ppt/slides/_rels/slide1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jpeg"/><Relationship Id="rId7" Type="http://schemas.openxmlformats.org/officeDocument/2006/relationships/image" Target="../media/image113.svg"/><Relationship Id="rId12" Type="http://schemas.openxmlformats.org/officeDocument/2006/relationships/image" Target="../media/image118.png"/><Relationship Id="rId2" Type="http://schemas.openxmlformats.org/officeDocument/2006/relationships/notesSlide" Target="../notesSlides/notesSlide13.xml"/><Relationship Id="rId16" Type="http://schemas.openxmlformats.org/officeDocument/2006/relationships/image" Target="../media/image122.svg"/><Relationship Id="rId1" Type="http://schemas.openxmlformats.org/officeDocument/2006/relationships/slideLayout" Target="../slideLayouts/slideLayout18.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svg"/><Relationship Id="rId1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jpeg"/><Relationship Id="rId7" Type="http://schemas.openxmlformats.org/officeDocument/2006/relationships/image" Target="../media/image113.svg"/><Relationship Id="rId12" Type="http://schemas.openxmlformats.org/officeDocument/2006/relationships/image" Target="../media/image118.png"/><Relationship Id="rId2" Type="http://schemas.openxmlformats.org/officeDocument/2006/relationships/notesSlide" Target="../notesSlides/notesSlide15.xml"/><Relationship Id="rId16" Type="http://schemas.openxmlformats.org/officeDocument/2006/relationships/image" Target="../media/image122.svg"/><Relationship Id="rId1" Type="http://schemas.openxmlformats.org/officeDocument/2006/relationships/slideLayout" Target="../slideLayouts/slideLayout18.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svg"/><Relationship Id="rId14" Type="http://schemas.openxmlformats.org/officeDocument/2006/relationships/image" Target="../media/image120.png"/></Relationships>
</file>

<file path=ppt/slides/_rels/slide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8.png"/><Relationship Id="rId3" Type="http://schemas.openxmlformats.org/officeDocument/2006/relationships/image" Target="../media/image126.jpe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0.png"/><Relationship Id="rId10" Type="http://schemas.openxmlformats.org/officeDocument/2006/relationships/image" Target="../media/image117.svg"/><Relationship Id="rId4" Type="http://schemas.openxmlformats.org/officeDocument/2006/relationships/image" Target="../media/image127.png"/><Relationship Id="rId9" Type="http://schemas.openxmlformats.org/officeDocument/2006/relationships/image" Target="../media/image116.png"/><Relationship Id="rId14" Type="http://schemas.openxmlformats.org/officeDocument/2006/relationships/image" Target="../media/image129.svg"/></Relationships>
</file>

<file path=ppt/slides/_rels/slide2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9.svg"/><Relationship Id="rId3" Type="http://schemas.openxmlformats.org/officeDocument/2006/relationships/image" Target="../media/image126.jpeg"/><Relationship Id="rId7" Type="http://schemas.openxmlformats.org/officeDocument/2006/relationships/image" Target="../media/image115.svg"/><Relationship Id="rId12"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14.png"/><Relationship Id="rId11" Type="http://schemas.openxmlformats.org/officeDocument/2006/relationships/image" Target="../media/image119.svg"/><Relationship Id="rId5" Type="http://schemas.openxmlformats.org/officeDocument/2006/relationships/image" Target="../media/image113.sv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svg"/><Relationship Id="rId14" Type="http://schemas.openxmlformats.org/officeDocument/2006/relationships/image" Target="../media/image120.png"/></Relationships>
</file>

<file path=ppt/slides/_rels/slide22.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33.png"/></Relationships>
</file>

<file path=ppt/slides/_rels/slide2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3" Type="http://schemas.openxmlformats.org/officeDocument/2006/relationships/image" Target="../media/image131.jpeg"/><Relationship Id="rId7" Type="http://schemas.openxmlformats.org/officeDocument/2006/relationships/image" Target="../media/image137.svg"/><Relationship Id="rId12" Type="http://schemas.openxmlformats.org/officeDocument/2006/relationships/image" Target="../media/image120.png"/><Relationship Id="rId2" Type="http://schemas.openxmlformats.org/officeDocument/2006/relationships/notesSlide" Target="../notesSlides/notesSlide19.xml"/><Relationship Id="rId16" Type="http://schemas.openxmlformats.org/officeDocument/2006/relationships/image" Target="../media/image145.svg"/><Relationship Id="rId1" Type="http://schemas.openxmlformats.org/officeDocument/2006/relationships/slideLayout" Target="../slideLayouts/slideLayout18.xml"/><Relationship Id="rId6" Type="http://schemas.openxmlformats.org/officeDocument/2006/relationships/image" Target="../media/image136.png"/><Relationship Id="rId11" Type="http://schemas.openxmlformats.org/officeDocument/2006/relationships/image" Target="../media/image141.svg"/><Relationship Id="rId5" Type="http://schemas.openxmlformats.org/officeDocument/2006/relationships/image" Target="../media/image135.svg"/><Relationship Id="rId15" Type="http://schemas.openxmlformats.org/officeDocument/2006/relationships/image" Target="../media/image144.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svg"/><Relationship Id="rId14" Type="http://schemas.openxmlformats.org/officeDocument/2006/relationships/image" Target="../media/image143.svg"/></Relationships>
</file>

<file path=ppt/slides/_rels/slide2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55.png"/><Relationship Id="rId3" Type="http://schemas.openxmlformats.org/officeDocument/2006/relationships/image" Target="../media/image132.png"/><Relationship Id="rId7" Type="http://schemas.openxmlformats.org/officeDocument/2006/relationships/image" Target="../media/image150.svg"/><Relationship Id="rId12" Type="http://schemas.openxmlformats.org/officeDocument/2006/relationships/image" Target="../media/image154.sv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49.png"/><Relationship Id="rId11" Type="http://schemas.openxmlformats.org/officeDocument/2006/relationships/image" Target="../media/image153.png"/><Relationship Id="rId5" Type="http://schemas.openxmlformats.org/officeDocument/2006/relationships/image" Target="../media/image148.svg"/><Relationship Id="rId10" Type="http://schemas.openxmlformats.org/officeDocument/2006/relationships/image" Target="../media/image152.svg"/><Relationship Id="rId4" Type="http://schemas.openxmlformats.org/officeDocument/2006/relationships/image" Target="../media/image147.png"/><Relationship Id="rId9" Type="http://schemas.openxmlformats.org/officeDocument/2006/relationships/image" Target="../media/image151.png"/><Relationship Id="rId14" Type="http://schemas.openxmlformats.org/officeDocument/2006/relationships/image" Target="../media/image156.svg"/></Relationships>
</file>

<file path=ppt/slides/_rels/slide2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1.png"/><Relationship Id="rId3" Type="http://schemas.openxmlformats.org/officeDocument/2006/relationships/image" Target="../media/image158.emf"/><Relationship Id="rId7" Type="http://schemas.openxmlformats.org/officeDocument/2006/relationships/image" Target="../media/image162.svg"/><Relationship Id="rId12"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1.png"/><Relationship Id="rId11" Type="http://schemas.openxmlformats.org/officeDocument/2006/relationships/image" Target="../media/image164.svg"/><Relationship Id="rId5" Type="http://schemas.openxmlformats.org/officeDocument/2006/relationships/image" Target="../media/image160.svg"/><Relationship Id="rId10" Type="http://schemas.openxmlformats.org/officeDocument/2006/relationships/image" Target="../media/image163.png"/><Relationship Id="rId4" Type="http://schemas.openxmlformats.org/officeDocument/2006/relationships/image" Target="../media/image159.png"/><Relationship Id="rId9" Type="http://schemas.openxmlformats.org/officeDocument/2006/relationships/image" Target="../media/image150.svg"/><Relationship Id="rId14" Type="http://schemas.openxmlformats.org/officeDocument/2006/relationships/image" Target="../media/image15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164.svg"/><Relationship Id="rId13" Type="http://schemas.openxmlformats.org/officeDocument/2006/relationships/image" Target="../media/image148.svg"/><Relationship Id="rId3" Type="http://schemas.openxmlformats.org/officeDocument/2006/relationships/image" Target="../media/image161.png"/><Relationship Id="rId7" Type="http://schemas.openxmlformats.org/officeDocument/2006/relationships/image" Target="../media/image163.png"/><Relationship Id="rId12" Type="http://schemas.openxmlformats.org/officeDocument/2006/relationships/image" Target="../media/image147.png"/><Relationship Id="rId2" Type="http://schemas.openxmlformats.org/officeDocument/2006/relationships/image" Target="../media/image165.jpeg"/><Relationship Id="rId1" Type="http://schemas.openxmlformats.org/officeDocument/2006/relationships/slideLayout" Target="../slideLayouts/slideLayout1.xml"/><Relationship Id="rId6" Type="http://schemas.openxmlformats.org/officeDocument/2006/relationships/image" Target="../media/image150.svg"/><Relationship Id="rId11" Type="http://schemas.openxmlformats.org/officeDocument/2006/relationships/image" Target="../media/image152.svg"/><Relationship Id="rId5" Type="http://schemas.openxmlformats.org/officeDocument/2006/relationships/image" Target="../media/image149.png"/><Relationship Id="rId10" Type="http://schemas.openxmlformats.org/officeDocument/2006/relationships/image" Target="../media/image151.png"/><Relationship Id="rId4" Type="http://schemas.openxmlformats.org/officeDocument/2006/relationships/image" Target="../media/image162.svg"/><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69.svg"/><Relationship Id="rId13" Type="http://schemas.openxmlformats.org/officeDocument/2006/relationships/image" Target="../media/image172.png"/><Relationship Id="rId3" Type="http://schemas.openxmlformats.org/officeDocument/2006/relationships/image" Target="../media/image161.png"/><Relationship Id="rId7" Type="http://schemas.openxmlformats.org/officeDocument/2006/relationships/image" Target="../media/image151.png"/><Relationship Id="rId12" Type="http://schemas.openxmlformats.org/officeDocument/2006/relationships/image" Target="../media/image171.svg"/><Relationship Id="rId2" Type="http://schemas.openxmlformats.org/officeDocument/2006/relationships/image" Target="../media/image166.emf"/><Relationship Id="rId1" Type="http://schemas.openxmlformats.org/officeDocument/2006/relationships/slideLayout" Target="../slideLayouts/slideLayout1.xml"/><Relationship Id="rId6" Type="http://schemas.openxmlformats.org/officeDocument/2006/relationships/image" Target="../media/image168.svg"/><Relationship Id="rId11" Type="http://schemas.openxmlformats.org/officeDocument/2006/relationships/image" Target="../media/image163.png"/><Relationship Id="rId5" Type="http://schemas.openxmlformats.org/officeDocument/2006/relationships/image" Target="../media/image147.png"/><Relationship Id="rId10" Type="http://schemas.openxmlformats.org/officeDocument/2006/relationships/image" Target="../media/image170.svg"/><Relationship Id="rId4" Type="http://schemas.openxmlformats.org/officeDocument/2006/relationships/image" Target="../media/image167.svg"/><Relationship Id="rId9" Type="http://schemas.openxmlformats.org/officeDocument/2006/relationships/image" Target="../media/image149.png"/><Relationship Id="rId14" Type="http://schemas.openxmlformats.org/officeDocument/2006/relationships/image" Target="../media/image173.svg"/></Relationships>
</file>

<file path=ppt/slides/_rels/slide3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179.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182.png"/><Relationship Id="rId17" Type="http://schemas.openxmlformats.org/officeDocument/2006/relationships/image" Target="../media/image185.jpeg"/><Relationship Id="rId25" Type="http://schemas.openxmlformats.org/officeDocument/2006/relationships/image" Target="../media/image21.svg"/><Relationship Id="rId2" Type="http://schemas.openxmlformats.org/officeDocument/2006/relationships/notesSlide" Target="../notesSlides/notesSlide26.xml"/><Relationship Id="rId16" Type="http://schemas.openxmlformats.org/officeDocument/2006/relationships/image" Target="../media/image184.jpeg"/><Relationship Id="rId20" Type="http://schemas.openxmlformats.org/officeDocument/2006/relationships/image" Target="../media/image186.jpg"/><Relationship Id="rId1" Type="http://schemas.openxmlformats.org/officeDocument/2006/relationships/slideLayout" Target="../slideLayouts/slideLayout20.xml"/><Relationship Id="rId6" Type="http://schemas.openxmlformats.org/officeDocument/2006/relationships/image" Target="../media/image35.svg"/><Relationship Id="rId11" Type="http://schemas.openxmlformats.org/officeDocument/2006/relationships/image" Target="../media/image181.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183.jpeg"/><Relationship Id="rId23" Type="http://schemas.openxmlformats.org/officeDocument/2006/relationships/image" Target="../media/image187.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180.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38.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18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9.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4.png"/><Relationship Id="rId21" Type="http://schemas.openxmlformats.org/officeDocument/2006/relationships/image" Target="../media/image72.png"/><Relationship Id="rId34" Type="http://schemas.openxmlformats.org/officeDocument/2006/relationships/image" Target="../media/image8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3.png"/><Relationship Id="rId2" Type="http://schemas.openxmlformats.org/officeDocument/2006/relationships/notesSlide" Target="../notesSlides/notesSlide9.xml"/><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2.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6.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cid:157deef856b81e114c91" TargetMode="External"/><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5.png"/><Relationship Id="rId8"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Hacking Microsoft Teams</a:t>
            </a:r>
          </a:p>
        </p:txBody>
      </p:sp>
      <p:sp>
        <p:nvSpPr>
          <p:cNvPr id="3" name="Marcador de texto 2"/>
          <p:cNvSpPr>
            <a:spLocks noGrp="1"/>
          </p:cNvSpPr>
          <p:nvPr>
            <p:ph type="body" sz="quarter" idx="11"/>
          </p:nvPr>
        </p:nvSpPr>
        <p:spPr/>
        <p:txBody>
          <a:bodyPr/>
          <a:lstStyle/>
          <a:p>
            <a:r>
              <a:rPr lang="en-US" dirty="0"/>
              <a:t>Paul Keijzers</a:t>
            </a:r>
          </a:p>
        </p:txBody>
      </p:sp>
      <p:sp>
        <p:nvSpPr>
          <p:cNvPr id="5" name="TextBox 4">
            <a:extLst>
              <a:ext uri="{FF2B5EF4-FFF2-40B4-BE49-F238E27FC236}">
                <a16:creationId xmlns:a16="http://schemas.microsoft.com/office/drawing/2014/main" id="{6D82CD7D-87CB-0149-B7D3-A8C3FE931E0B}"/>
              </a:ext>
            </a:extLst>
          </p:cNvPr>
          <p:cNvSpPr txBox="1"/>
          <p:nvPr/>
        </p:nvSpPr>
        <p:spPr>
          <a:xfrm>
            <a:off x="11137900" y="5689600"/>
            <a:ext cx="1143000" cy="369332"/>
          </a:xfrm>
          <a:prstGeom prst="rect">
            <a:avLst/>
          </a:prstGeom>
          <a:noFill/>
        </p:spPr>
        <p:txBody>
          <a:bodyPr wrap="square" rtlCol="0">
            <a:spAutoFit/>
          </a:bodyPr>
          <a:lstStyle/>
          <a:p>
            <a:r>
              <a:rPr lang="en-US" dirty="0"/>
              <a:t>#SPSMAD</a:t>
            </a:r>
          </a:p>
        </p:txBody>
      </p:sp>
    </p:spTree>
    <p:extLst>
      <p:ext uri="{BB962C8B-B14F-4D97-AF65-F5344CB8AC3E}">
        <p14:creationId xmlns:p14="http://schemas.microsoft.com/office/powerpoint/2010/main" val="968404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alpha val="35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A3E1FC78-5A14-B64B-8282-E84B92F9A95F}"/>
              </a:ext>
            </a:extLst>
          </p:cNvPr>
          <p:cNvGrpSpPr/>
          <p:nvPr/>
        </p:nvGrpSpPr>
        <p:grpSpPr>
          <a:xfrm>
            <a:off x="713458" y="571501"/>
            <a:ext cx="3801985" cy="4449703"/>
            <a:chOff x="698666" y="1831265"/>
            <a:chExt cx="3727775" cy="3552878"/>
          </a:xfrm>
          <a:solidFill>
            <a:schemeClr val="tx1">
              <a:alpha val="0"/>
            </a:schemeClr>
          </a:solidFill>
        </p:grpSpPr>
        <p:sp>
          <p:nvSpPr>
            <p:cNvPr id="25" name="TextBox 24">
              <a:extLst>
                <a:ext uri="{FF2B5EF4-FFF2-40B4-BE49-F238E27FC236}">
                  <a16:creationId xmlns:a16="http://schemas.microsoft.com/office/drawing/2014/main" id="{645F9DDE-8A23-654B-A84E-A6D7020FEF7B}"/>
                </a:ext>
              </a:extLst>
            </p:cNvPr>
            <p:cNvSpPr txBox="1"/>
            <p:nvPr/>
          </p:nvSpPr>
          <p:spPr>
            <a:xfrm>
              <a:off x="698666" y="1831265"/>
              <a:ext cx="3727775" cy="1276953"/>
            </a:xfrm>
            <a:prstGeom prst="rect">
              <a:avLst/>
            </a:prstGeom>
            <a:solidFill>
              <a:schemeClr val="tx1">
                <a:lumMod val="65000"/>
                <a:lumOff val="35000"/>
                <a:alpha val="75000"/>
              </a:schemeClr>
            </a:solidFill>
            <a:ln>
              <a:noFill/>
            </a:ln>
          </p:spPr>
          <p:txBody>
            <a:bodyPr wrap="square" rtlCol="0">
              <a:spAutoFit/>
            </a:bodyPr>
            <a:lstStyle/>
            <a:p>
              <a:pPr defTabSz="932597"/>
              <a:r>
                <a:rPr lang="en-US" sz="3264" dirty="0">
                  <a:solidFill>
                    <a:schemeClr val="bg1"/>
                  </a:solidFill>
                  <a:latin typeface="Segoe UI Light"/>
                  <a:ea typeface="Segoe UI" charset="0"/>
                  <a:cs typeface="Segoe UI" charset="0"/>
                </a:rPr>
                <a:t>Microsoft Teams provides a powerful extensible platform</a:t>
              </a:r>
            </a:p>
          </p:txBody>
        </p:sp>
        <p:sp>
          <p:nvSpPr>
            <p:cNvPr id="26" name="Text Placeholder 43">
              <a:extLst>
                <a:ext uri="{FF2B5EF4-FFF2-40B4-BE49-F238E27FC236}">
                  <a16:creationId xmlns:a16="http://schemas.microsoft.com/office/drawing/2014/main" id="{09E83BA0-ECB1-3F4B-A8DC-E36B1AD69BA6}"/>
                </a:ext>
              </a:extLst>
            </p:cNvPr>
            <p:cNvSpPr txBox="1">
              <a:spLocks/>
            </p:cNvSpPr>
            <p:nvPr/>
          </p:nvSpPr>
          <p:spPr>
            <a:xfrm>
              <a:off x="698666" y="3108242"/>
              <a:ext cx="3727775" cy="2275901"/>
            </a:xfrm>
            <a:prstGeom prst="rect">
              <a:avLst/>
            </a:prstGeom>
            <a:solidFill>
              <a:schemeClr val="tx1">
                <a:lumMod val="65000"/>
                <a:lumOff val="35000"/>
                <a:alpha val="75000"/>
              </a:schemeClr>
            </a:solidFill>
            <a:effectLst>
              <a:outerShdw blurRad="50800" dist="50800" dir="5400000" algn="ctr" rotWithShape="0">
                <a:srgbClr val="000000">
                  <a:alpha val="0"/>
                </a:srgbClr>
              </a:outerShdw>
            </a:effectLst>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ct val="130000"/>
                </a:lnSpc>
                <a:spcBef>
                  <a:spcPts val="0"/>
                </a:spcBef>
                <a:spcAft>
                  <a:spcPts val="1020"/>
                </a:spcAft>
                <a:buNone/>
                <a:defRPr/>
              </a:pPr>
              <a:r>
                <a:rPr lang="en-US" sz="1836" dirty="0">
                  <a:solidFill>
                    <a:schemeClr val="bg1"/>
                  </a:solidFill>
                  <a:latin typeface="Segoe UI" charset="0"/>
                  <a:ea typeface="Segoe UI" charset="0"/>
                  <a:cs typeface="Segoe UI" charset="0"/>
                </a:rPr>
                <a:t>Build apps with a rich set of capabilities to reach your users in their chats, channels, notifications, and personal workspace.</a:t>
              </a:r>
            </a:p>
          </p:txBody>
        </p:sp>
      </p:grpSp>
      <p:grpSp>
        <p:nvGrpSpPr>
          <p:cNvPr id="27" name="Group 26">
            <a:extLst>
              <a:ext uri="{FF2B5EF4-FFF2-40B4-BE49-F238E27FC236}">
                <a16:creationId xmlns:a16="http://schemas.microsoft.com/office/drawing/2014/main" id="{205029BF-1F5A-7144-A12C-AAA7BD4B2DF8}"/>
              </a:ext>
            </a:extLst>
          </p:cNvPr>
          <p:cNvGrpSpPr/>
          <p:nvPr/>
        </p:nvGrpSpPr>
        <p:grpSpPr>
          <a:xfrm>
            <a:off x="8637155" y="1029722"/>
            <a:ext cx="2869282" cy="3720417"/>
            <a:chOff x="8692553" y="1009623"/>
            <a:chExt cx="2813277" cy="3647799"/>
          </a:xfrm>
          <a:solidFill>
            <a:schemeClr val="bg1">
              <a:alpha val="35000"/>
            </a:schemeClr>
          </a:solidFill>
        </p:grpSpPr>
        <p:sp>
          <p:nvSpPr>
            <p:cNvPr id="28" name="TextBox 27">
              <a:extLst>
                <a:ext uri="{FF2B5EF4-FFF2-40B4-BE49-F238E27FC236}">
                  <a16:creationId xmlns:a16="http://schemas.microsoft.com/office/drawing/2014/main" id="{C9B16281-0897-544A-AD17-6A0A2F9278B6}"/>
                </a:ext>
              </a:extLst>
            </p:cNvPr>
            <p:cNvSpPr txBox="1"/>
            <p:nvPr/>
          </p:nvSpPr>
          <p:spPr>
            <a:xfrm>
              <a:off x="9270441" y="2294133"/>
              <a:ext cx="2235389" cy="374846"/>
            </a:xfrm>
            <a:prstGeom prst="rect">
              <a:avLst/>
            </a:prstGeom>
            <a:solidFill>
              <a:schemeClr val="tx1">
                <a:lumMod val="65000"/>
                <a:lumOff val="35000"/>
                <a:alpha val="75000"/>
              </a:schemeClr>
            </a:solidFill>
            <a:ln>
              <a:noFill/>
            </a:ln>
          </p:spPr>
          <p:txBody>
            <a:bodyPr wrap="square" rtlCol="0">
              <a:spAutoFit/>
            </a:bodyPr>
            <a:lstStyle/>
            <a:p>
              <a:pPr defTabSz="932597"/>
              <a:r>
                <a:rPr lang="en-US" sz="1836" dirty="0">
                  <a:solidFill>
                    <a:schemeClr val="bg1"/>
                  </a:solidFill>
                  <a:latin typeface="Segoe UI" charset="0"/>
                  <a:ea typeface="Segoe UI" charset="0"/>
                  <a:cs typeface="Segoe UI" charset="0"/>
                </a:rPr>
                <a:t>Connectors</a:t>
              </a:r>
            </a:p>
          </p:txBody>
        </p:sp>
        <p:sp>
          <p:nvSpPr>
            <p:cNvPr id="29" name="Text Placeholder 43">
              <a:extLst>
                <a:ext uri="{FF2B5EF4-FFF2-40B4-BE49-F238E27FC236}">
                  <a16:creationId xmlns:a16="http://schemas.microsoft.com/office/drawing/2014/main" id="{42FB0D96-D4F1-0740-B419-B241D287689F}"/>
                </a:ext>
              </a:extLst>
            </p:cNvPr>
            <p:cNvSpPr txBox="1">
              <a:spLocks/>
            </p:cNvSpPr>
            <p:nvPr/>
          </p:nvSpPr>
          <p:spPr>
            <a:xfrm>
              <a:off x="9270441" y="2717068"/>
              <a:ext cx="2235389" cy="580178"/>
            </a:xfrm>
            <a:prstGeom prst="rect">
              <a:avLst/>
            </a:prstGeom>
            <a:solidFill>
              <a:schemeClr val="tx1">
                <a:lumMod val="65000"/>
                <a:lumOff val="35000"/>
                <a:alpha val="7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ts val="1428"/>
                </a:lnSpc>
                <a:spcBef>
                  <a:spcPts val="1020"/>
                </a:spcBef>
                <a:buNone/>
              </a:pPr>
              <a:r>
                <a:rPr lang="en-US" sz="1400" dirty="0">
                  <a:solidFill>
                    <a:schemeClr val="bg1"/>
                  </a:solidFill>
                  <a:latin typeface="Segoe UI" charset="0"/>
                  <a:ea typeface="Segoe UI" charset="0"/>
                  <a:cs typeface="Segoe UI" charset="0"/>
                </a:rPr>
                <a:t>Post rich updates to channels</a:t>
              </a:r>
            </a:p>
          </p:txBody>
        </p:sp>
        <p:pic>
          <p:nvPicPr>
            <p:cNvPr id="30" name="Picture 29" descr="12Connector_Wht@2x.png">
              <a:extLst>
                <a:ext uri="{FF2B5EF4-FFF2-40B4-BE49-F238E27FC236}">
                  <a16:creationId xmlns:a16="http://schemas.microsoft.com/office/drawing/2014/main" id="{75DC96E3-BB78-A74E-B57D-597172F1AB1C}"/>
                </a:ext>
              </a:extLst>
            </p:cNvPr>
            <p:cNvPicPr>
              <a:picLocks noChangeAspect="1"/>
            </p:cNvPicPr>
            <p:nvPr/>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8692553" y="2258815"/>
              <a:ext cx="454216" cy="454216"/>
            </a:xfrm>
            <a:prstGeom prst="rect">
              <a:avLst/>
            </a:prstGeom>
            <a:solidFill>
              <a:schemeClr val="bg1"/>
            </a:solidFill>
            <a:ln>
              <a:noFill/>
            </a:ln>
          </p:spPr>
        </p:pic>
        <p:sp>
          <p:nvSpPr>
            <p:cNvPr id="31" name="TextBox 30">
              <a:extLst>
                <a:ext uri="{FF2B5EF4-FFF2-40B4-BE49-F238E27FC236}">
                  <a16:creationId xmlns:a16="http://schemas.microsoft.com/office/drawing/2014/main" id="{238600A7-836B-F148-B050-D97FB1A56A5B}"/>
                </a:ext>
              </a:extLst>
            </p:cNvPr>
            <p:cNvSpPr txBox="1"/>
            <p:nvPr/>
          </p:nvSpPr>
          <p:spPr>
            <a:xfrm>
              <a:off x="9270441" y="3655795"/>
              <a:ext cx="2235389" cy="374846"/>
            </a:xfrm>
            <a:prstGeom prst="rect">
              <a:avLst/>
            </a:prstGeom>
            <a:solidFill>
              <a:schemeClr val="tx1">
                <a:lumMod val="65000"/>
                <a:lumOff val="35000"/>
                <a:alpha val="75000"/>
              </a:schemeClr>
            </a:solidFill>
            <a:ln>
              <a:noFill/>
            </a:ln>
          </p:spPr>
          <p:txBody>
            <a:bodyPr wrap="square" rtlCol="0">
              <a:spAutoFit/>
            </a:bodyPr>
            <a:lstStyle/>
            <a:p>
              <a:pPr defTabSz="932597"/>
              <a:r>
                <a:rPr lang="en-US" sz="1836" dirty="0">
                  <a:solidFill>
                    <a:schemeClr val="bg1"/>
                  </a:solidFill>
                  <a:latin typeface="Segoe UI" charset="0"/>
                  <a:ea typeface="Segoe UI" charset="0"/>
                  <a:cs typeface="Segoe UI" charset="0"/>
                </a:rPr>
                <a:t>Activity Feed</a:t>
              </a:r>
            </a:p>
          </p:txBody>
        </p:sp>
        <p:sp>
          <p:nvSpPr>
            <p:cNvPr id="32" name="Text Placeholder 43">
              <a:extLst>
                <a:ext uri="{FF2B5EF4-FFF2-40B4-BE49-F238E27FC236}">
                  <a16:creationId xmlns:a16="http://schemas.microsoft.com/office/drawing/2014/main" id="{70AB1B21-4139-774F-AB5D-90345340FFB9}"/>
                </a:ext>
              </a:extLst>
            </p:cNvPr>
            <p:cNvSpPr txBox="1">
              <a:spLocks/>
            </p:cNvSpPr>
            <p:nvPr/>
          </p:nvSpPr>
          <p:spPr>
            <a:xfrm>
              <a:off x="9270441" y="4077244"/>
              <a:ext cx="2235389" cy="580178"/>
            </a:xfrm>
            <a:prstGeom prst="rect">
              <a:avLst/>
            </a:prstGeom>
            <a:solidFill>
              <a:schemeClr val="tx1">
                <a:lumMod val="65000"/>
                <a:lumOff val="35000"/>
                <a:alpha val="7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ts val="1428"/>
                </a:lnSpc>
                <a:spcBef>
                  <a:spcPts val="1020"/>
                </a:spcBef>
                <a:buNone/>
              </a:pPr>
              <a:r>
                <a:rPr lang="en-US" sz="1400" dirty="0">
                  <a:solidFill>
                    <a:schemeClr val="bg1"/>
                  </a:solidFill>
                  <a:latin typeface="Segoe UI" charset="0"/>
                  <a:ea typeface="Segoe UI" charset="0"/>
                  <a:cs typeface="Segoe UI" charset="0"/>
                </a:rPr>
                <a:t>Engage users via feed notifications</a:t>
              </a:r>
            </a:p>
          </p:txBody>
        </p:sp>
        <p:pic>
          <p:nvPicPr>
            <p:cNvPr id="33" name="Picture 32" descr="12Activity_Wht@2x.png">
              <a:extLst>
                <a:ext uri="{FF2B5EF4-FFF2-40B4-BE49-F238E27FC236}">
                  <a16:creationId xmlns:a16="http://schemas.microsoft.com/office/drawing/2014/main" id="{5B0D6871-59EE-9045-BB91-65592EF634BD}"/>
                </a:ext>
              </a:extLst>
            </p:cNvPr>
            <p:cNvPicPr>
              <a:picLocks noChangeAspect="1"/>
            </p:cNvPicPr>
            <p:nvPr/>
          </p:nvPicPr>
          <p:blipFill>
            <a:blip r:embed="rId4" cstate="email">
              <a:duotone>
                <a:prstClr val="black"/>
                <a:schemeClr val="accent5">
                  <a:tint val="45000"/>
                  <a:satMod val="400000"/>
                </a:schemeClr>
              </a:duotone>
              <a:extLst>
                <a:ext uri="{BEBA8EAE-BF5A-486C-A8C5-ECC9F3942E4B}">
                  <a14:imgProps xmlns:a14="http://schemas.microsoft.com/office/drawing/2010/main">
                    <a14:imgLayer r:embed="rId5">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8692553" y="3623028"/>
              <a:ext cx="454216" cy="454216"/>
            </a:xfrm>
            <a:prstGeom prst="rect">
              <a:avLst/>
            </a:prstGeom>
            <a:solidFill>
              <a:schemeClr val="bg1"/>
            </a:solidFill>
            <a:ln>
              <a:noFill/>
            </a:ln>
          </p:spPr>
        </p:pic>
        <p:sp>
          <p:nvSpPr>
            <p:cNvPr id="34" name="TextBox 33">
              <a:extLst>
                <a:ext uri="{FF2B5EF4-FFF2-40B4-BE49-F238E27FC236}">
                  <a16:creationId xmlns:a16="http://schemas.microsoft.com/office/drawing/2014/main" id="{4CCE6FBB-BC85-9147-817E-F65458BF1185}"/>
                </a:ext>
              </a:extLst>
            </p:cNvPr>
            <p:cNvSpPr txBox="1"/>
            <p:nvPr/>
          </p:nvSpPr>
          <p:spPr>
            <a:xfrm>
              <a:off x="9270441" y="1009623"/>
              <a:ext cx="2235389" cy="374846"/>
            </a:xfrm>
            <a:prstGeom prst="rect">
              <a:avLst/>
            </a:prstGeom>
            <a:solidFill>
              <a:schemeClr val="tx1">
                <a:lumMod val="65000"/>
                <a:lumOff val="35000"/>
                <a:alpha val="75000"/>
              </a:schemeClr>
            </a:solidFill>
            <a:ln>
              <a:noFill/>
            </a:ln>
          </p:spPr>
          <p:txBody>
            <a:bodyPr wrap="square" rtlCol="0">
              <a:spAutoFit/>
            </a:bodyPr>
            <a:lstStyle/>
            <a:p>
              <a:pPr defTabSz="932597"/>
              <a:r>
                <a:rPr lang="en-US" sz="1836" dirty="0">
                  <a:solidFill>
                    <a:schemeClr val="bg1"/>
                  </a:solidFill>
                  <a:latin typeface="Segoe UI" charset="0"/>
                  <a:ea typeface="Segoe UI" charset="0"/>
                  <a:cs typeface="Segoe UI" charset="0"/>
                </a:rPr>
                <a:t>Bots</a:t>
              </a:r>
            </a:p>
          </p:txBody>
        </p:sp>
        <p:sp>
          <p:nvSpPr>
            <p:cNvPr id="35" name="Text Placeholder 43">
              <a:extLst>
                <a:ext uri="{FF2B5EF4-FFF2-40B4-BE49-F238E27FC236}">
                  <a16:creationId xmlns:a16="http://schemas.microsoft.com/office/drawing/2014/main" id="{D870F701-A45B-664C-9AA7-A443D324CF0D}"/>
                </a:ext>
              </a:extLst>
            </p:cNvPr>
            <p:cNvSpPr txBox="1">
              <a:spLocks/>
            </p:cNvSpPr>
            <p:nvPr/>
          </p:nvSpPr>
          <p:spPr>
            <a:xfrm>
              <a:off x="9270441" y="1431072"/>
              <a:ext cx="2235389" cy="580178"/>
            </a:xfrm>
            <a:prstGeom prst="rect">
              <a:avLst/>
            </a:prstGeom>
            <a:solidFill>
              <a:schemeClr val="tx1">
                <a:lumMod val="65000"/>
                <a:lumOff val="35000"/>
                <a:alpha val="7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ts val="1428"/>
                </a:lnSpc>
                <a:spcBef>
                  <a:spcPts val="1020"/>
                </a:spcBef>
                <a:buNone/>
              </a:pPr>
              <a:r>
                <a:rPr lang="en-US" sz="1400" dirty="0">
                  <a:solidFill>
                    <a:schemeClr val="bg1"/>
                  </a:solidFill>
                  <a:latin typeface="Segoe UI" charset="0"/>
                  <a:ea typeface="Segoe UI" charset="0"/>
                  <a:cs typeface="Segoe UI" charset="0"/>
                </a:rPr>
                <a:t>Help users get tasks done in conversations</a:t>
              </a:r>
            </a:p>
          </p:txBody>
        </p:sp>
        <p:pic>
          <p:nvPicPr>
            <p:cNvPr id="36" name="Picture 35" descr="12Bots_Wht@2x.png">
              <a:extLst>
                <a:ext uri="{FF2B5EF4-FFF2-40B4-BE49-F238E27FC236}">
                  <a16:creationId xmlns:a16="http://schemas.microsoft.com/office/drawing/2014/main" id="{2432DB37-BCDC-2749-A783-675E145EDFBF}"/>
                </a:ext>
              </a:extLst>
            </p:cNvPr>
            <p:cNvPicPr>
              <a:picLocks noChangeAspect="1"/>
            </p:cNvPicPr>
            <p:nvPr/>
          </p:nvPicPr>
          <p:blipFill>
            <a:blip r:embed="rId6" cstate="email">
              <a:duotone>
                <a:prstClr val="black"/>
                <a:schemeClr val="accent5">
                  <a:tint val="45000"/>
                  <a:satMod val="400000"/>
                </a:schemeClr>
              </a:duotone>
              <a:extLst>
                <a:ext uri="{BEBA8EAE-BF5A-486C-A8C5-ECC9F3942E4B}">
                  <a14:imgProps xmlns:a14="http://schemas.microsoft.com/office/drawing/2010/main">
                    <a14:imgLayer r:embed="rId7">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8692553" y="1009623"/>
              <a:ext cx="454216" cy="454216"/>
            </a:xfrm>
            <a:prstGeom prst="rect">
              <a:avLst/>
            </a:prstGeom>
            <a:solidFill>
              <a:schemeClr val="bg1"/>
            </a:solidFill>
            <a:ln>
              <a:noFill/>
            </a:ln>
          </p:spPr>
        </p:pic>
      </p:grpSp>
      <p:grpSp>
        <p:nvGrpSpPr>
          <p:cNvPr id="37" name="Group 36">
            <a:extLst>
              <a:ext uri="{FF2B5EF4-FFF2-40B4-BE49-F238E27FC236}">
                <a16:creationId xmlns:a16="http://schemas.microsoft.com/office/drawing/2014/main" id="{18ECE1DE-4B26-E14F-A90B-A530553A28C4}"/>
              </a:ext>
            </a:extLst>
          </p:cNvPr>
          <p:cNvGrpSpPr/>
          <p:nvPr/>
        </p:nvGrpSpPr>
        <p:grpSpPr>
          <a:xfrm>
            <a:off x="5143280" y="1029722"/>
            <a:ext cx="3431165" cy="5081127"/>
            <a:chOff x="4872694" y="1009623"/>
            <a:chExt cx="3364193" cy="4981949"/>
          </a:xfrm>
          <a:solidFill>
            <a:schemeClr val="bg1">
              <a:alpha val="35000"/>
            </a:schemeClr>
          </a:solidFill>
        </p:grpSpPr>
        <p:sp>
          <p:nvSpPr>
            <p:cNvPr id="38" name="TextBox 37">
              <a:extLst>
                <a:ext uri="{FF2B5EF4-FFF2-40B4-BE49-F238E27FC236}">
                  <a16:creationId xmlns:a16="http://schemas.microsoft.com/office/drawing/2014/main" id="{5266E2DF-B8E8-3341-AF81-DE2FE4D50FA6}"/>
                </a:ext>
              </a:extLst>
            </p:cNvPr>
            <p:cNvSpPr txBox="1"/>
            <p:nvPr/>
          </p:nvSpPr>
          <p:spPr>
            <a:xfrm>
              <a:off x="5448991" y="3655795"/>
              <a:ext cx="2787896" cy="374846"/>
            </a:xfrm>
            <a:prstGeom prst="rect">
              <a:avLst/>
            </a:prstGeom>
            <a:solidFill>
              <a:schemeClr val="tx1">
                <a:lumMod val="65000"/>
                <a:lumOff val="35000"/>
                <a:alpha val="75000"/>
              </a:schemeClr>
            </a:solidFill>
            <a:ln>
              <a:noFill/>
            </a:ln>
          </p:spPr>
          <p:txBody>
            <a:bodyPr wrap="square" rtlCol="0">
              <a:spAutoFit/>
            </a:bodyPr>
            <a:lstStyle/>
            <a:p>
              <a:pPr defTabSz="932597"/>
              <a:r>
                <a:rPr lang="en-US" sz="1836" dirty="0">
                  <a:solidFill>
                    <a:schemeClr val="bg1"/>
                  </a:solidFill>
                  <a:latin typeface="Segoe UI" charset="0"/>
                  <a:ea typeface="Segoe UI" charset="0"/>
                  <a:cs typeface="Segoe UI" charset="0"/>
                </a:rPr>
                <a:t>Actionable Messaging</a:t>
              </a:r>
            </a:p>
          </p:txBody>
        </p:sp>
        <p:sp>
          <p:nvSpPr>
            <p:cNvPr id="39" name="Text Placeholder 43">
              <a:extLst>
                <a:ext uri="{FF2B5EF4-FFF2-40B4-BE49-F238E27FC236}">
                  <a16:creationId xmlns:a16="http://schemas.microsoft.com/office/drawing/2014/main" id="{48D5EDCF-0B8C-074E-82B6-898119F6359B}"/>
                </a:ext>
              </a:extLst>
            </p:cNvPr>
            <p:cNvSpPr txBox="1">
              <a:spLocks/>
            </p:cNvSpPr>
            <p:nvPr/>
          </p:nvSpPr>
          <p:spPr>
            <a:xfrm>
              <a:off x="5448991" y="4077244"/>
              <a:ext cx="2235389" cy="580178"/>
            </a:xfrm>
            <a:prstGeom prst="rect">
              <a:avLst/>
            </a:prstGeom>
            <a:solidFill>
              <a:schemeClr val="tx1">
                <a:lumMod val="65000"/>
                <a:lumOff val="35000"/>
                <a:alpha val="7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ts val="1428"/>
                </a:lnSpc>
                <a:spcBef>
                  <a:spcPts val="1020"/>
                </a:spcBef>
                <a:buNone/>
              </a:pPr>
              <a:r>
                <a:rPr lang="en-US" sz="1400" dirty="0">
                  <a:solidFill>
                    <a:schemeClr val="bg1"/>
                  </a:solidFill>
                  <a:latin typeface="Segoe UI" charset="0"/>
                  <a:ea typeface="Segoe UI" charset="0"/>
                  <a:cs typeface="Segoe UI" charset="0"/>
                </a:rPr>
                <a:t>Add rich interaction to your connector cards</a:t>
              </a:r>
            </a:p>
          </p:txBody>
        </p:sp>
        <p:pic>
          <p:nvPicPr>
            <p:cNvPr id="40" name="Picture 39" descr="12Actionable_Wht@2x.png">
              <a:extLst>
                <a:ext uri="{FF2B5EF4-FFF2-40B4-BE49-F238E27FC236}">
                  <a16:creationId xmlns:a16="http://schemas.microsoft.com/office/drawing/2014/main" id="{EE25E7EB-0126-FB4E-8535-A20CEFADD193}"/>
                </a:ext>
              </a:extLst>
            </p:cNvPr>
            <p:cNvPicPr>
              <a:picLocks noChangeAspect="1"/>
            </p:cNvPicPr>
            <p:nvPr/>
          </p:nvPicPr>
          <p:blipFill>
            <a:blip r:embed="rId8" cstate="email">
              <a:duotone>
                <a:prstClr val="black"/>
                <a:schemeClr val="accent5">
                  <a:tint val="45000"/>
                  <a:satMod val="400000"/>
                </a:schemeClr>
              </a:duotone>
              <a:extLst>
                <a:ext uri="{BEBA8EAE-BF5A-486C-A8C5-ECC9F3942E4B}">
                  <a14:imgProps xmlns:a14="http://schemas.microsoft.com/office/drawing/2010/main">
                    <a14:imgLayer r:embed="rId9">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4872694" y="3628742"/>
              <a:ext cx="454216" cy="454216"/>
            </a:xfrm>
            <a:prstGeom prst="rect">
              <a:avLst/>
            </a:prstGeom>
            <a:solidFill>
              <a:schemeClr val="bg1"/>
            </a:solidFill>
            <a:ln>
              <a:solidFill>
                <a:schemeClr val="bg1"/>
              </a:solidFill>
            </a:ln>
          </p:spPr>
        </p:pic>
        <p:sp>
          <p:nvSpPr>
            <p:cNvPr id="41" name="TextBox 40">
              <a:extLst>
                <a:ext uri="{FF2B5EF4-FFF2-40B4-BE49-F238E27FC236}">
                  <a16:creationId xmlns:a16="http://schemas.microsoft.com/office/drawing/2014/main" id="{F346DFEF-5661-354E-B599-608920F60975}"/>
                </a:ext>
              </a:extLst>
            </p:cNvPr>
            <p:cNvSpPr txBox="1"/>
            <p:nvPr/>
          </p:nvSpPr>
          <p:spPr>
            <a:xfrm>
              <a:off x="5448991" y="2294133"/>
              <a:ext cx="2597306" cy="374846"/>
            </a:xfrm>
            <a:prstGeom prst="rect">
              <a:avLst/>
            </a:prstGeom>
            <a:solidFill>
              <a:schemeClr val="tx1">
                <a:lumMod val="65000"/>
                <a:lumOff val="35000"/>
                <a:alpha val="75000"/>
              </a:schemeClr>
            </a:solidFill>
            <a:ln>
              <a:noFill/>
            </a:ln>
          </p:spPr>
          <p:txBody>
            <a:bodyPr wrap="square" rtlCol="0">
              <a:spAutoFit/>
            </a:bodyPr>
            <a:lstStyle/>
            <a:p>
              <a:pPr defTabSz="932597"/>
              <a:r>
                <a:rPr lang="en-US" sz="1836" dirty="0">
                  <a:solidFill>
                    <a:schemeClr val="bg1"/>
                  </a:solidFill>
                  <a:latin typeface="Segoe UI" charset="0"/>
                  <a:ea typeface="Segoe UI" charset="0"/>
                  <a:cs typeface="Segoe UI" charset="0"/>
                </a:rPr>
                <a:t>Compose Extensions</a:t>
              </a:r>
            </a:p>
          </p:txBody>
        </p:sp>
        <p:sp>
          <p:nvSpPr>
            <p:cNvPr id="42" name="Text Placeholder 43">
              <a:extLst>
                <a:ext uri="{FF2B5EF4-FFF2-40B4-BE49-F238E27FC236}">
                  <a16:creationId xmlns:a16="http://schemas.microsoft.com/office/drawing/2014/main" id="{ED029C2F-EA48-CF48-9185-9A24F03CFE48}"/>
                </a:ext>
              </a:extLst>
            </p:cNvPr>
            <p:cNvSpPr txBox="1">
              <a:spLocks/>
            </p:cNvSpPr>
            <p:nvPr/>
          </p:nvSpPr>
          <p:spPr>
            <a:xfrm>
              <a:off x="5448991" y="2713031"/>
              <a:ext cx="2364568" cy="580178"/>
            </a:xfrm>
            <a:prstGeom prst="rect">
              <a:avLst/>
            </a:prstGeom>
            <a:solidFill>
              <a:schemeClr val="tx1">
                <a:lumMod val="65000"/>
                <a:lumOff val="35000"/>
                <a:alpha val="7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ts val="1428"/>
                </a:lnSpc>
                <a:spcBef>
                  <a:spcPts val="1020"/>
                </a:spcBef>
                <a:buNone/>
              </a:pPr>
              <a:r>
                <a:rPr lang="en-US" sz="1400" dirty="0">
                  <a:solidFill>
                    <a:schemeClr val="bg1"/>
                  </a:solidFill>
                  <a:latin typeface="Segoe UI" charset="0"/>
                  <a:ea typeface="Segoe UI" charset="0"/>
                  <a:cs typeface="Segoe UI" charset="0"/>
                </a:rPr>
                <a:t>Allow users to query and share rich cards in conversations</a:t>
              </a:r>
            </a:p>
          </p:txBody>
        </p:sp>
        <p:pic>
          <p:nvPicPr>
            <p:cNvPr id="43" name="Picture 42" descr="12Compose_Wht@2x.png">
              <a:extLst>
                <a:ext uri="{FF2B5EF4-FFF2-40B4-BE49-F238E27FC236}">
                  <a16:creationId xmlns:a16="http://schemas.microsoft.com/office/drawing/2014/main" id="{B5A1D337-D55F-514B-A9A5-B5691D9B9138}"/>
                </a:ext>
              </a:extLst>
            </p:cNvPr>
            <p:cNvPicPr>
              <a:picLocks noChangeAspect="1"/>
            </p:cNvPicPr>
            <p:nvPr/>
          </p:nvPicPr>
          <p:blipFill>
            <a:blip r:embed="rId10" cstate="email">
              <a:duotone>
                <a:prstClr val="black"/>
                <a:schemeClr val="accent5">
                  <a:tint val="45000"/>
                  <a:satMod val="400000"/>
                </a:schemeClr>
              </a:duotone>
              <a:extLst>
                <a:ext uri="{BEBA8EAE-BF5A-486C-A8C5-ECC9F3942E4B}">
                  <a14:imgProps xmlns:a14="http://schemas.microsoft.com/office/drawing/2010/main">
                    <a14:imgLayer r:embed="rId11">
                      <a14:imgEffect>
                        <a14:artisticGlowEdges trans="40000" smoothness="10"/>
                      </a14:imgEffect>
                      <a14:imgEffect>
                        <a14:colorTemperature colorTemp="11500"/>
                      </a14:imgEffect>
                      <a14:imgEffect>
                        <a14:saturation sat="400000"/>
                      </a14:imgEffect>
                    </a14:imgLayer>
                  </a14:imgProps>
                </a:ext>
                <a:ext uri="{28A0092B-C50C-407E-A947-70E740481C1C}">
                  <a14:useLocalDpi xmlns:a14="http://schemas.microsoft.com/office/drawing/2010/main"/>
                </a:ext>
              </a:extLst>
            </a:blip>
            <a:stretch>
              <a:fillRect/>
            </a:stretch>
          </p:blipFill>
          <p:spPr>
            <a:xfrm>
              <a:off x="4872694" y="2264694"/>
              <a:ext cx="454216" cy="454216"/>
            </a:xfrm>
            <a:prstGeom prst="rect">
              <a:avLst/>
            </a:prstGeom>
            <a:solidFill>
              <a:schemeClr val="bg1"/>
            </a:solidFill>
            <a:ln>
              <a:noFill/>
            </a:ln>
          </p:spPr>
        </p:pic>
        <p:sp>
          <p:nvSpPr>
            <p:cNvPr id="44" name="TextBox 43">
              <a:extLst>
                <a:ext uri="{FF2B5EF4-FFF2-40B4-BE49-F238E27FC236}">
                  <a16:creationId xmlns:a16="http://schemas.microsoft.com/office/drawing/2014/main" id="{66222443-4F41-364C-873D-1688A170B6F6}"/>
                </a:ext>
              </a:extLst>
            </p:cNvPr>
            <p:cNvSpPr txBox="1"/>
            <p:nvPr/>
          </p:nvSpPr>
          <p:spPr>
            <a:xfrm>
              <a:off x="5448991" y="1052065"/>
              <a:ext cx="2235389" cy="374846"/>
            </a:xfrm>
            <a:prstGeom prst="rect">
              <a:avLst/>
            </a:prstGeom>
            <a:solidFill>
              <a:schemeClr val="tx1">
                <a:lumMod val="65000"/>
                <a:lumOff val="35000"/>
                <a:alpha val="75000"/>
              </a:schemeClr>
            </a:solidFill>
            <a:ln>
              <a:noFill/>
            </a:ln>
          </p:spPr>
          <p:txBody>
            <a:bodyPr wrap="square" rtlCol="0">
              <a:spAutoFit/>
            </a:bodyPr>
            <a:lstStyle/>
            <a:p>
              <a:pPr defTabSz="932597"/>
              <a:r>
                <a:rPr lang="en-US" sz="1836" dirty="0">
                  <a:solidFill>
                    <a:schemeClr val="bg1"/>
                  </a:solidFill>
                  <a:latin typeface="Segoe UI" charset="0"/>
                  <a:ea typeface="Segoe UI" charset="0"/>
                  <a:cs typeface="Segoe UI" charset="0"/>
                </a:rPr>
                <a:t>Tabs</a:t>
              </a:r>
            </a:p>
          </p:txBody>
        </p:sp>
        <p:sp>
          <p:nvSpPr>
            <p:cNvPr id="45" name="Text Placeholder 43">
              <a:extLst>
                <a:ext uri="{FF2B5EF4-FFF2-40B4-BE49-F238E27FC236}">
                  <a16:creationId xmlns:a16="http://schemas.microsoft.com/office/drawing/2014/main" id="{93727BE8-C7CD-EF4E-ABF0-D482005EDC4D}"/>
                </a:ext>
              </a:extLst>
            </p:cNvPr>
            <p:cNvSpPr txBox="1">
              <a:spLocks/>
            </p:cNvSpPr>
            <p:nvPr/>
          </p:nvSpPr>
          <p:spPr>
            <a:xfrm>
              <a:off x="5448991" y="1473514"/>
              <a:ext cx="2235389" cy="580178"/>
            </a:xfrm>
            <a:prstGeom prst="rect">
              <a:avLst/>
            </a:prstGeom>
            <a:solidFill>
              <a:schemeClr val="tx1">
                <a:lumMod val="65000"/>
                <a:lumOff val="35000"/>
                <a:alpha val="7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ts val="1428"/>
                </a:lnSpc>
                <a:spcBef>
                  <a:spcPts val="1020"/>
                </a:spcBef>
                <a:buNone/>
              </a:pPr>
              <a:r>
                <a:rPr lang="en-US" sz="1400" dirty="0">
                  <a:solidFill>
                    <a:schemeClr val="bg1"/>
                  </a:solidFill>
                  <a:latin typeface="Segoe UI" charset="0"/>
                  <a:ea typeface="Segoe UI" charset="0"/>
                  <a:cs typeface="Segoe UI" charset="0"/>
                </a:rPr>
                <a:t>Surface rich content within Teams</a:t>
              </a:r>
            </a:p>
          </p:txBody>
        </p:sp>
        <p:pic>
          <p:nvPicPr>
            <p:cNvPr id="46" name="Picture 45" descr="12Tabs_Wht@2x.png">
              <a:extLst>
                <a:ext uri="{FF2B5EF4-FFF2-40B4-BE49-F238E27FC236}">
                  <a16:creationId xmlns:a16="http://schemas.microsoft.com/office/drawing/2014/main" id="{82FB2E94-A234-B34B-BFA8-5207FFEAEE73}"/>
                </a:ext>
              </a:extLst>
            </p:cNvPr>
            <p:cNvPicPr>
              <a:picLocks noChangeAspect="1"/>
            </p:cNvPicPr>
            <p:nvPr/>
          </p:nvPicPr>
          <p:blipFill>
            <a:blip r:embed="rId12" cstate="email">
              <a:duotone>
                <a:prstClr val="black"/>
                <a:schemeClr val="tx1">
                  <a:lumMod val="50000"/>
                  <a:tint val="45000"/>
                  <a:satMod val="400000"/>
                </a:schemeClr>
              </a:duotone>
              <a:extLst>
                <a:ext uri="{BEBA8EAE-BF5A-486C-A8C5-ECC9F3942E4B}">
                  <a14:imgProps xmlns:a14="http://schemas.microsoft.com/office/drawing/2010/main">
                    <a14:imgLayer r:embed="rId13">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4872694" y="1009623"/>
              <a:ext cx="454216" cy="454216"/>
            </a:xfrm>
            <a:prstGeom prst="rect">
              <a:avLst/>
            </a:prstGeom>
            <a:solidFill>
              <a:schemeClr val="bg1"/>
            </a:solidFill>
            <a:ln>
              <a:solidFill>
                <a:schemeClr val="bg1"/>
              </a:solidFill>
            </a:ln>
            <a:effectLst>
              <a:outerShdw blurRad="50800" dist="50800" dir="5400000" algn="ctr" rotWithShape="0">
                <a:schemeClr val="bg1"/>
              </a:outerShdw>
            </a:effectLst>
          </p:spPr>
        </p:pic>
        <p:sp>
          <p:nvSpPr>
            <p:cNvPr id="47" name="Freeform 40">
              <a:extLst>
                <a:ext uri="{FF2B5EF4-FFF2-40B4-BE49-F238E27FC236}">
                  <a16:creationId xmlns:a16="http://schemas.microsoft.com/office/drawing/2014/main" id="{34D00105-BCA4-8C48-AA11-A8557BC52365}"/>
                </a:ext>
              </a:extLst>
            </p:cNvPr>
            <p:cNvSpPr>
              <a:spLocks noChangeAspect="1" noEditPoints="1"/>
            </p:cNvSpPr>
            <p:nvPr/>
          </p:nvSpPr>
          <p:spPr bwMode="auto">
            <a:xfrm>
              <a:off x="4962094" y="4992790"/>
              <a:ext cx="275416" cy="397822"/>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3181" tIns="46592" rIns="93181" bIns="465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77">
                <a:defRPr/>
              </a:pPr>
              <a:endParaRPr lang="en-US" sz="1837" kern="0">
                <a:solidFill>
                  <a:schemeClr val="bg1"/>
                </a:solidFill>
                <a:latin typeface="Segoe UI"/>
              </a:endParaRPr>
            </a:p>
          </p:txBody>
        </p:sp>
        <p:sp>
          <p:nvSpPr>
            <p:cNvPr id="48" name="Text Placeholder 43">
              <a:extLst>
                <a:ext uri="{FF2B5EF4-FFF2-40B4-BE49-F238E27FC236}">
                  <a16:creationId xmlns:a16="http://schemas.microsoft.com/office/drawing/2014/main" id="{6F01E678-C276-174A-B211-6B02C86FEF38}"/>
                </a:ext>
              </a:extLst>
            </p:cNvPr>
            <p:cNvSpPr txBox="1">
              <a:spLocks/>
            </p:cNvSpPr>
            <p:nvPr/>
          </p:nvSpPr>
          <p:spPr>
            <a:xfrm>
              <a:off x="5448991" y="5411394"/>
              <a:ext cx="2422404" cy="580178"/>
            </a:xfrm>
            <a:prstGeom prst="rect">
              <a:avLst/>
            </a:prstGeom>
            <a:solidFill>
              <a:schemeClr val="tx1">
                <a:lumMod val="65000"/>
                <a:lumOff val="35000"/>
                <a:alpha val="7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ts val="1428"/>
                </a:lnSpc>
                <a:spcBef>
                  <a:spcPts val="1020"/>
                </a:spcBef>
                <a:buNone/>
              </a:pPr>
              <a:r>
                <a:rPr lang="en-US" sz="1400" dirty="0">
                  <a:solidFill>
                    <a:schemeClr val="bg1"/>
                  </a:solidFill>
                  <a:latin typeface="Segoe UI" charset="0"/>
                  <a:ea typeface="Segoe UI" charset="0"/>
                  <a:cs typeface="Segoe UI" charset="0"/>
                </a:rPr>
                <a:t>Build in intelligence and connect to data that drives productivity</a:t>
              </a:r>
            </a:p>
          </p:txBody>
        </p:sp>
        <p:sp>
          <p:nvSpPr>
            <p:cNvPr id="49" name="TextBox 48">
              <a:extLst>
                <a:ext uri="{FF2B5EF4-FFF2-40B4-BE49-F238E27FC236}">
                  <a16:creationId xmlns:a16="http://schemas.microsoft.com/office/drawing/2014/main" id="{0F693BDD-948B-BC4B-97ED-DCF043F15D4E}"/>
                </a:ext>
              </a:extLst>
            </p:cNvPr>
            <p:cNvSpPr txBox="1"/>
            <p:nvPr/>
          </p:nvSpPr>
          <p:spPr>
            <a:xfrm>
              <a:off x="5448991" y="4992790"/>
              <a:ext cx="2787896" cy="374846"/>
            </a:xfrm>
            <a:prstGeom prst="rect">
              <a:avLst/>
            </a:prstGeom>
            <a:solidFill>
              <a:schemeClr val="tx1">
                <a:lumMod val="65000"/>
                <a:lumOff val="35000"/>
                <a:alpha val="75000"/>
              </a:schemeClr>
            </a:solidFill>
            <a:ln>
              <a:noFill/>
            </a:ln>
          </p:spPr>
          <p:txBody>
            <a:bodyPr wrap="square" rtlCol="0">
              <a:spAutoFit/>
            </a:bodyPr>
            <a:lstStyle/>
            <a:p>
              <a:pPr defTabSz="932597"/>
              <a:r>
                <a:rPr lang="en-US" sz="1836" dirty="0">
                  <a:solidFill>
                    <a:schemeClr val="bg1"/>
                  </a:solidFill>
                  <a:latin typeface="Segoe UI" charset="0"/>
                  <a:ea typeface="Segoe UI" charset="0"/>
                  <a:cs typeface="Segoe UI" charset="0"/>
                </a:rPr>
                <a:t>Microsoft Graph</a:t>
              </a:r>
            </a:p>
          </p:txBody>
        </p:sp>
      </p:grpSp>
      <p:sp>
        <p:nvSpPr>
          <p:cNvPr id="50" name="TextBox 49">
            <a:extLst>
              <a:ext uri="{FF2B5EF4-FFF2-40B4-BE49-F238E27FC236}">
                <a16:creationId xmlns:a16="http://schemas.microsoft.com/office/drawing/2014/main" id="{6B1BE0A1-A5E8-B544-8868-3A75610F7E6E}"/>
              </a:ext>
            </a:extLst>
          </p:cNvPr>
          <p:cNvSpPr txBox="1"/>
          <p:nvPr/>
        </p:nvSpPr>
        <p:spPr>
          <a:xfrm>
            <a:off x="9258048" y="5075624"/>
            <a:ext cx="2279890" cy="374846"/>
          </a:xfrm>
          <a:prstGeom prst="rect">
            <a:avLst/>
          </a:prstGeom>
          <a:solidFill>
            <a:schemeClr val="tx1">
              <a:lumMod val="65000"/>
              <a:lumOff val="35000"/>
              <a:alpha val="75000"/>
            </a:schemeClr>
          </a:solidFill>
          <a:ln>
            <a:noFill/>
          </a:ln>
        </p:spPr>
        <p:txBody>
          <a:bodyPr wrap="square" rtlCol="0">
            <a:spAutoFit/>
          </a:bodyPr>
          <a:lstStyle/>
          <a:p>
            <a:pPr defTabSz="932597"/>
            <a:r>
              <a:rPr lang="en-US" sz="1836" dirty="0">
                <a:solidFill>
                  <a:schemeClr val="bg1"/>
                </a:solidFill>
                <a:latin typeface="Segoe UI" charset="0"/>
                <a:ea typeface="Segoe UI" charset="0"/>
                <a:cs typeface="Segoe UI" charset="0"/>
              </a:rPr>
              <a:t>Outgoing webhooks</a:t>
            </a:r>
          </a:p>
        </p:txBody>
      </p:sp>
      <p:sp>
        <p:nvSpPr>
          <p:cNvPr id="51" name="Text Placeholder 43">
            <a:extLst>
              <a:ext uri="{FF2B5EF4-FFF2-40B4-BE49-F238E27FC236}">
                <a16:creationId xmlns:a16="http://schemas.microsoft.com/office/drawing/2014/main" id="{61BD4A62-083D-E048-94C3-36974CB114F9}"/>
              </a:ext>
            </a:extLst>
          </p:cNvPr>
          <p:cNvSpPr txBox="1">
            <a:spLocks/>
          </p:cNvSpPr>
          <p:nvPr/>
        </p:nvSpPr>
        <p:spPr>
          <a:xfrm>
            <a:off x="9258048" y="5505463"/>
            <a:ext cx="2279890" cy="591728"/>
          </a:xfrm>
          <a:prstGeom prst="rect">
            <a:avLst/>
          </a:prstGeom>
          <a:solidFill>
            <a:schemeClr val="tx1">
              <a:lumMod val="65000"/>
              <a:lumOff val="35000"/>
              <a:alpha val="7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ts val="1428"/>
              </a:lnSpc>
              <a:spcBef>
                <a:spcPts val="1020"/>
              </a:spcBef>
              <a:buNone/>
            </a:pPr>
            <a:r>
              <a:rPr lang="en-US" sz="1400" dirty="0">
                <a:solidFill>
                  <a:schemeClr val="bg1"/>
                </a:solidFill>
                <a:latin typeface="Segoe UI" charset="0"/>
                <a:ea typeface="Segoe UI" charset="0"/>
                <a:cs typeface="Segoe UI" charset="0"/>
              </a:rPr>
              <a:t>Help users get tasks done in conversations without bot framework</a:t>
            </a:r>
          </a:p>
          <a:p>
            <a:pPr marL="0" indent="0" defTabSz="932597">
              <a:lnSpc>
                <a:spcPts val="1428"/>
              </a:lnSpc>
              <a:spcBef>
                <a:spcPts val="1020"/>
              </a:spcBef>
              <a:buNone/>
            </a:pPr>
            <a:endParaRPr lang="en-US" sz="1224" dirty="0">
              <a:solidFill>
                <a:schemeClr val="bg1"/>
              </a:solidFill>
              <a:latin typeface="Segoe UI" charset="0"/>
              <a:ea typeface="Segoe UI" charset="0"/>
              <a:cs typeface="Segoe UI" charset="0"/>
            </a:endParaRPr>
          </a:p>
        </p:txBody>
      </p:sp>
      <p:pic>
        <p:nvPicPr>
          <p:cNvPr id="52" name="Picture 51" descr="12Activity_Wht@2x.png">
            <a:extLst>
              <a:ext uri="{FF2B5EF4-FFF2-40B4-BE49-F238E27FC236}">
                <a16:creationId xmlns:a16="http://schemas.microsoft.com/office/drawing/2014/main" id="{51D3262A-9FF8-7446-BD1E-10AC547B3D98}"/>
              </a:ext>
            </a:extLst>
          </p:cNvPr>
          <p:cNvPicPr>
            <a:picLocks noChangeAspect="1"/>
          </p:cNvPicPr>
          <p:nvPr/>
        </p:nvPicPr>
        <p:blipFill>
          <a:blip r:embed="rId4" cstate="email">
            <a:duotone>
              <a:prstClr val="black"/>
              <a:schemeClr val="accent5">
                <a:tint val="45000"/>
                <a:satMod val="400000"/>
              </a:schemeClr>
            </a:duotone>
            <a:extLst>
              <a:ext uri="{BEBA8EAE-BF5A-486C-A8C5-ECC9F3942E4B}">
                <a14:imgProps xmlns:a14="http://schemas.microsoft.com/office/drawing/2010/main">
                  <a14:imgLayer r:embed="rId5">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8668656" y="5042205"/>
            <a:ext cx="463258" cy="463258"/>
          </a:xfrm>
          <a:prstGeom prst="rect">
            <a:avLst/>
          </a:prstGeom>
          <a:solidFill>
            <a:schemeClr val="tx1"/>
          </a:solidFill>
          <a:ln>
            <a:noFill/>
          </a:ln>
        </p:spPr>
      </p:pic>
      <p:pic>
        <p:nvPicPr>
          <p:cNvPr id="53" name="Picture 52">
            <a:extLst>
              <a:ext uri="{FF2B5EF4-FFF2-40B4-BE49-F238E27FC236}">
                <a16:creationId xmlns:a16="http://schemas.microsoft.com/office/drawing/2014/main" id="{41F6D9FF-B748-2A47-A0D3-11A7B374DFC0}"/>
              </a:ext>
            </a:extLst>
          </p:cNvPr>
          <p:cNvPicPr>
            <a:picLocks noChangeAspect="1"/>
          </p:cNvPicPr>
          <p:nvPr/>
        </p:nvPicPr>
        <p:blipFill>
          <a:blip r:embed="rId14"/>
          <a:stretch>
            <a:fillRect/>
          </a:stretch>
        </p:blipFill>
        <p:spPr>
          <a:xfrm>
            <a:off x="8668656" y="5042205"/>
            <a:ext cx="487755" cy="476916"/>
          </a:xfrm>
          <a:prstGeom prst="rect">
            <a:avLst/>
          </a:prstGeom>
        </p:spPr>
      </p:pic>
    </p:spTree>
    <p:extLst>
      <p:ext uri="{BB962C8B-B14F-4D97-AF65-F5344CB8AC3E}">
        <p14:creationId xmlns:p14="http://schemas.microsoft.com/office/powerpoint/2010/main" val="412988617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alpha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5493-8065-244F-AB46-9D0366DEB611}"/>
              </a:ext>
            </a:extLst>
          </p:cNvPr>
          <p:cNvSpPr>
            <a:spLocks noGrp="1"/>
          </p:cNvSpPr>
          <p:nvPr>
            <p:ph type="title"/>
          </p:nvPr>
        </p:nvSpPr>
        <p:spPr/>
        <p:txBody>
          <a:bodyPr>
            <a:normAutofit/>
          </a:bodyPr>
          <a:lstStyle/>
          <a:p>
            <a:r>
              <a:rPr lang="en-US" dirty="0">
                <a:solidFill>
                  <a:schemeClr val="tx1"/>
                </a:solidFill>
              </a:rPr>
              <a:t>What is a app</a:t>
            </a:r>
          </a:p>
        </p:txBody>
      </p:sp>
      <p:grpSp>
        <p:nvGrpSpPr>
          <p:cNvPr id="4" name="Group 3">
            <a:extLst>
              <a:ext uri="{FF2B5EF4-FFF2-40B4-BE49-F238E27FC236}">
                <a16:creationId xmlns:a16="http://schemas.microsoft.com/office/drawing/2014/main" id="{769AD010-4C90-804B-B361-BDADA765DE85}"/>
              </a:ext>
            </a:extLst>
          </p:cNvPr>
          <p:cNvGrpSpPr/>
          <p:nvPr/>
        </p:nvGrpSpPr>
        <p:grpSpPr>
          <a:xfrm>
            <a:off x="692725" y="1354272"/>
            <a:ext cx="2310503" cy="4285981"/>
            <a:chOff x="678339" y="1858264"/>
            <a:chExt cx="2265405" cy="4202324"/>
          </a:xfrm>
        </p:grpSpPr>
        <p:sp>
          <p:nvSpPr>
            <p:cNvPr id="5" name="Rectangle 4">
              <a:extLst>
                <a:ext uri="{FF2B5EF4-FFF2-40B4-BE49-F238E27FC236}">
                  <a16:creationId xmlns:a16="http://schemas.microsoft.com/office/drawing/2014/main" id="{99E9B5D0-F1D7-D644-9385-B929E05A6780}"/>
                </a:ext>
              </a:extLst>
            </p:cNvPr>
            <p:cNvSpPr/>
            <p:nvPr/>
          </p:nvSpPr>
          <p:spPr bwMode="auto">
            <a:xfrm>
              <a:off x="678339" y="2109537"/>
              <a:ext cx="2265405" cy="1354642"/>
            </a:xfrm>
            <a:prstGeom prst="rect">
              <a:avLst/>
            </a:prstGeom>
            <a:solidFill>
              <a:schemeClr val="accent1"/>
            </a:solidFill>
            <a:ln>
              <a:solidFill>
                <a:srgbClr val="4040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373041" rIns="279781" bIns="37304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a:solidFill>
                    <a:srgbClr val="FFFFFF"/>
                  </a:solidFill>
                  <a:latin typeface="Segoe UI Semilight"/>
                  <a:ea typeface="Segoe UI" pitchFamily="34" charset="0"/>
                  <a:cs typeface="Segoe UI" pitchFamily="34" charset="0"/>
                </a:rPr>
                <a:t>Define your app</a:t>
              </a:r>
            </a:p>
          </p:txBody>
        </p:sp>
        <p:sp>
          <p:nvSpPr>
            <p:cNvPr id="6" name="Rectangle 5">
              <a:extLst>
                <a:ext uri="{FF2B5EF4-FFF2-40B4-BE49-F238E27FC236}">
                  <a16:creationId xmlns:a16="http://schemas.microsoft.com/office/drawing/2014/main" id="{153F7A64-4B6C-6C45-A8A0-A75FD7935479}"/>
                </a:ext>
              </a:extLst>
            </p:cNvPr>
            <p:cNvSpPr/>
            <p:nvPr/>
          </p:nvSpPr>
          <p:spPr bwMode="auto">
            <a:xfrm>
              <a:off x="678339" y="3464179"/>
              <a:ext cx="2265405" cy="2596409"/>
            </a:xfrm>
            <a:prstGeom prst="rect">
              <a:avLst/>
            </a:prstGeom>
            <a:solidFill>
              <a:schemeClr val="bg1"/>
            </a:solidFill>
            <a:ln>
              <a:solidFill>
                <a:srgbClr val="4040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373041" rIns="279781" bIns="373041" numCol="1" spcCol="0" rtlCol="0" fromWordArt="0" anchor="t" anchorCtr="0" forceAA="0" compatLnSpc="1">
              <a:prstTxWarp prst="textNoShape">
                <a:avLst/>
              </a:prstTxWarp>
              <a:noAutofit/>
            </a:bodyPr>
            <a:lstStyle/>
            <a:p>
              <a:pPr marL="186519" indent="-186519" defTabSz="932597">
                <a:spcAft>
                  <a:spcPts val="1224"/>
                </a:spcAft>
                <a:buFont typeface="Arial" panose="020B0604020202020204" pitchFamily="34" charset="0"/>
                <a:buChar char="•"/>
              </a:pPr>
              <a:r>
                <a:rPr lang="en-US" sz="1428" dirty="0">
                  <a:solidFill>
                    <a:srgbClr val="353535"/>
                  </a:solidFill>
                  <a:latin typeface="Segoe UI Semilight"/>
                </a:rPr>
                <a:t>Create the app manifest</a:t>
              </a:r>
            </a:p>
            <a:p>
              <a:pPr marL="186519" indent="-186519" defTabSz="932597">
                <a:spcAft>
                  <a:spcPts val="1224"/>
                </a:spcAft>
                <a:buFont typeface="Arial" panose="020B0604020202020204" pitchFamily="34" charset="0"/>
                <a:buChar char="•"/>
              </a:pPr>
              <a:r>
                <a:rPr lang="en-US" sz="1428" dirty="0">
                  <a:solidFill>
                    <a:srgbClr val="353535"/>
                  </a:solidFill>
                  <a:latin typeface="Segoe UI Semilight"/>
                </a:rPr>
                <a:t>Specify capabilities</a:t>
              </a:r>
            </a:p>
          </p:txBody>
        </p:sp>
        <p:sp>
          <p:nvSpPr>
            <p:cNvPr id="7" name="Rectangle 6">
              <a:extLst>
                <a:ext uri="{FF2B5EF4-FFF2-40B4-BE49-F238E27FC236}">
                  <a16:creationId xmlns:a16="http://schemas.microsoft.com/office/drawing/2014/main" id="{869B405A-EA9A-A545-B0FA-92B3E73658F4}"/>
                </a:ext>
              </a:extLst>
            </p:cNvPr>
            <p:cNvSpPr/>
            <p:nvPr/>
          </p:nvSpPr>
          <p:spPr bwMode="auto">
            <a:xfrm>
              <a:off x="679074" y="1858264"/>
              <a:ext cx="250920" cy="251267"/>
            </a:xfrm>
            <a:prstGeom prst="rect">
              <a:avLst/>
            </a:prstGeom>
            <a:solidFill>
              <a:schemeClr val="bg1"/>
            </a:solidFill>
            <a:ln>
              <a:solidFill>
                <a:srgbClr val="4040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16" b="1" dirty="0">
                  <a:solidFill>
                    <a:srgbClr val="353535"/>
                  </a:solidFill>
                  <a:latin typeface="Segoe UI" charset="0"/>
                  <a:ea typeface="Segoe UI" charset="0"/>
                  <a:cs typeface="Segoe UI" charset="0"/>
                </a:rPr>
                <a:t>1</a:t>
              </a:r>
            </a:p>
          </p:txBody>
        </p:sp>
      </p:grpSp>
      <p:grpSp>
        <p:nvGrpSpPr>
          <p:cNvPr id="8" name="Group 7">
            <a:extLst>
              <a:ext uri="{FF2B5EF4-FFF2-40B4-BE49-F238E27FC236}">
                <a16:creationId xmlns:a16="http://schemas.microsoft.com/office/drawing/2014/main" id="{FBE6236B-C95C-BC41-849E-DBE49CE801F5}"/>
              </a:ext>
            </a:extLst>
          </p:cNvPr>
          <p:cNvGrpSpPr/>
          <p:nvPr/>
        </p:nvGrpSpPr>
        <p:grpSpPr>
          <a:xfrm>
            <a:off x="3003228" y="1354272"/>
            <a:ext cx="2914565" cy="4285981"/>
            <a:chOff x="2943744" y="1858264"/>
            <a:chExt cx="2857676" cy="4202324"/>
          </a:xfrm>
        </p:grpSpPr>
        <p:sp>
          <p:nvSpPr>
            <p:cNvPr id="9" name="Freeform: Shape 9">
              <a:extLst>
                <a:ext uri="{FF2B5EF4-FFF2-40B4-BE49-F238E27FC236}">
                  <a16:creationId xmlns:a16="http://schemas.microsoft.com/office/drawing/2014/main" id="{8A36B138-0998-A743-B7E8-D20B99527D13}"/>
                </a:ext>
              </a:extLst>
            </p:cNvPr>
            <p:cNvSpPr/>
            <p:nvPr/>
          </p:nvSpPr>
          <p:spPr>
            <a:xfrm>
              <a:off x="2943744" y="2529014"/>
              <a:ext cx="405264" cy="515689"/>
            </a:xfrm>
            <a:custGeom>
              <a:avLst/>
              <a:gdLst>
                <a:gd name="connsiteX0" fmla="*/ 0 w 405264"/>
                <a:gd name="connsiteY0" fmla="*/ 103138 h 515689"/>
                <a:gd name="connsiteX1" fmla="*/ 202632 w 405264"/>
                <a:gd name="connsiteY1" fmla="*/ 103138 h 515689"/>
                <a:gd name="connsiteX2" fmla="*/ 202632 w 405264"/>
                <a:gd name="connsiteY2" fmla="*/ 0 h 515689"/>
                <a:gd name="connsiteX3" fmla="*/ 405264 w 405264"/>
                <a:gd name="connsiteY3" fmla="*/ 257845 h 515689"/>
                <a:gd name="connsiteX4" fmla="*/ 202632 w 405264"/>
                <a:gd name="connsiteY4" fmla="*/ 515689 h 515689"/>
                <a:gd name="connsiteX5" fmla="*/ 202632 w 405264"/>
                <a:gd name="connsiteY5" fmla="*/ 412551 h 515689"/>
                <a:gd name="connsiteX6" fmla="*/ 0 w 405264"/>
                <a:gd name="connsiteY6" fmla="*/ 412551 h 515689"/>
                <a:gd name="connsiteX7" fmla="*/ 0 w 405264"/>
                <a:gd name="connsiteY7" fmla="*/ 103138 h 5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64" h="515689">
                  <a:moveTo>
                    <a:pt x="0" y="103138"/>
                  </a:moveTo>
                  <a:lnTo>
                    <a:pt x="202632" y="103138"/>
                  </a:lnTo>
                  <a:lnTo>
                    <a:pt x="202632" y="0"/>
                  </a:lnTo>
                  <a:lnTo>
                    <a:pt x="405264" y="257845"/>
                  </a:lnTo>
                  <a:lnTo>
                    <a:pt x="202632" y="515689"/>
                  </a:lnTo>
                  <a:lnTo>
                    <a:pt x="202632" y="412551"/>
                  </a:lnTo>
                  <a:lnTo>
                    <a:pt x="0" y="412551"/>
                  </a:lnTo>
                  <a:lnTo>
                    <a:pt x="0" y="1031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05190" rIns="123997" bIns="105191" numCol="1" spcCol="1270" anchor="ctr" anchorCtr="0">
              <a:noAutofit/>
            </a:bodyPr>
            <a:lstStyle/>
            <a:p>
              <a:pPr algn="ctr" defTabSz="634684">
                <a:lnSpc>
                  <a:spcPct val="90000"/>
                </a:lnSpc>
                <a:spcBef>
                  <a:spcPct val="0"/>
                </a:spcBef>
                <a:spcAft>
                  <a:spcPct val="35000"/>
                </a:spcAft>
              </a:pPr>
              <a:endParaRPr lang="en-US" sz="1428">
                <a:solidFill>
                  <a:srgbClr val="FFFFFF"/>
                </a:solidFill>
                <a:latin typeface="Segoe UI Semilight"/>
              </a:endParaRPr>
            </a:p>
          </p:txBody>
        </p:sp>
        <p:grpSp>
          <p:nvGrpSpPr>
            <p:cNvPr id="10" name="Group 9">
              <a:extLst>
                <a:ext uri="{FF2B5EF4-FFF2-40B4-BE49-F238E27FC236}">
                  <a16:creationId xmlns:a16="http://schemas.microsoft.com/office/drawing/2014/main" id="{2EF031A5-0E13-DF44-9F0A-7F7C4838704D}"/>
                </a:ext>
              </a:extLst>
            </p:cNvPr>
            <p:cNvGrpSpPr/>
            <p:nvPr/>
          </p:nvGrpSpPr>
          <p:grpSpPr>
            <a:xfrm>
              <a:off x="3532272" y="1858264"/>
              <a:ext cx="2269148" cy="4202324"/>
              <a:chOff x="3532272" y="1858264"/>
              <a:chExt cx="2269148" cy="4202324"/>
            </a:xfrm>
          </p:grpSpPr>
          <p:sp>
            <p:nvSpPr>
              <p:cNvPr id="11" name="Rectangle 10">
                <a:extLst>
                  <a:ext uri="{FF2B5EF4-FFF2-40B4-BE49-F238E27FC236}">
                    <a16:creationId xmlns:a16="http://schemas.microsoft.com/office/drawing/2014/main" id="{E127C813-174D-764E-94DB-2ED16EC8F655}"/>
                  </a:ext>
                </a:extLst>
              </p:cNvPr>
              <p:cNvSpPr/>
              <p:nvPr/>
            </p:nvSpPr>
            <p:spPr bwMode="auto">
              <a:xfrm>
                <a:off x="3536015" y="2109534"/>
                <a:ext cx="2265405" cy="1354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373041" rIns="279781" bIns="37304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a:solidFill>
                      <a:srgbClr val="FFFFFF"/>
                    </a:solidFill>
                    <a:latin typeface="Segoe UI Semilight"/>
                    <a:ea typeface="Segoe UI" pitchFamily="34" charset="0"/>
                    <a:cs typeface="Segoe UI" pitchFamily="34" charset="0"/>
                  </a:rPr>
                  <a:t>Implement capabilities</a:t>
                </a:r>
              </a:p>
            </p:txBody>
          </p:sp>
          <p:sp>
            <p:nvSpPr>
              <p:cNvPr id="12" name="Rectangle 11">
                <a:extLst>
                  <a:ext uri="{FF2B5EF4-FFF2-40B4-BE49-F238E27FC236}">
                    <a16:creationId xmlns:a16="http://schemas.microsoft.com/office/drawing/2014/main" id="{8585411D-2AB2-CC4F-89B8-45D92DCF11E5}"/>
                  </a:ext>
                </a:extLst>
              </p:cNvPr>
              <p:cNvSpPr/>
              <p:nvPr/>
            </p:nvSpPr>
            <p:spPr bwMode="auto">
              <a:xfrm>
                <a:off x="3536015" y="3464180"/>
                <a:ext cx="2265405" cy="2596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373041" rIns="279781" bIns="373041" numCol="1" spcCol="0" rtlCol="0" fromWordArt="0" anchor="t" anchorCtr="0" forceAA="0" compatLnSpc="1">
                <a:prstTxWarp prst="textNoShape">
                  <a:avLst/>
                </a:prstTxWarp>
                <a:noAutofit/>
              </a:bodyPr>
              <a:lstStyle/>
              <a:p>
                <a:pPr marL="186519" indent="-186519" defTabSz="932597">
                  <a:spcAft>
                    <a:spcPts val="612"/>
                  </a:spcAft>
                  <a:buFont typeface="Arial" panose="020B0604020202020204" pitchFamily="34" charset="0"/>
                  <a:buChar char="•"/>
                </a:pPr>
                <a:r>
                  <a:rPr lang="en-US" sz="1428" dirty="0">
                    <a:solidFill>
                      <a:srgbClr val="353535"/>
                    </a:solidFill>
                    <a:latin typeface="Segoe UI Semilight"/>
                  </a:rPr>
                  <a:t>Implement bot, tab, etc.</a:t>
                </a:r>
              </a:p>
              <a:p>
                <a:pPr marL="186519" indent="-186519" defTabSz="932597">
                  <a:spcAft>
                    <a:spcPts val="612"/>
                  </a:spcAft>
                  <a:buFont typeface="Arial" panose="020B0604020202020204" pitchFamily="34" charset="0"/>
                  <a:buChar char="•"/>
                </a:pPr>
                <a:r>
                  <a:rPr lang="en-US" sz="1428" dirty="0">
                    <a:solidFill>
                      <a:srgbClr val="353535"/>
                    </a:solidFill>
                    <a:latin typeface="Segoe UI Semilight"/>
                  </a:rPr>
                  <a:t>Leverage Teams SDKs</a:t>
                </a:r>
              </a:p>
              <a:p>
                <a:pPr marL="186519" indent="-186519" defTabSz="932597">
                  <a:spcAft>
                    <a:spcPts val="612"/>
                  </a:spcAft>
                  <a:buFont typeface="Arial" panose="020B0604020202020204" pitchFamily="34" charset="0"/>
                  <a:buChar char="•"/>
                </a:pPr>
                <a:r>
                  <a:rPr lang="en-US" sz="1428" dirty="0">
                    <a:solidFill>
                      <a:srgbClr val="353535"/>
                    </a:solidFill>
                    <a:latin typeface="Segoe UI Semilight"/>
                  </a:rPr>
                  <a:t>Host your web or service application</a:t>
                </a:r>
              </a:p>
            </p:txBody>
          </p:sp>
          <p:sp>
            <p:nvSpPr>
              <p:cNvPr id="13" name="Rectangle 12">
                <a:extLst>
                  <a:ext uri="{FF2B5EF4-FFF2-40B4-BE49-F238E27FC236}">
                    <a16:creationId xmlns:a16="http://schemas.microsoft.com/office/drawing/2014/main" id="{EB7B174B-5A76-E441-A435-8B83131F4EF0}"/>
                  </a:ext>
                </a:extLst>
              </p:cNvPr>
              <p:cNvSpPr/>
              <p:nvPr/>
            </p:nvSpPr>
            <p:spPr bwMode="auto">
              <a:xfrm>
                <a:off x="3532272" y="1858264"/>
                <a:ext cx="250920" cy="251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16" b="1" dirty="0">
                    <a:solidFill>
                      <a:srgbClr val="353535"/>
                    </a:solidFill>
                    <a:latin typeface="Segoe UI" charset="0"/>
                    <a:ea typeface="Segoe UI" charset="0"/>
                    <a:cs typeface="Segoe UI" charset="0"/>
                  </a:rPr>
                  <a:t>2</a:t>
                </a:r>
              </a:p>
            </p:txBody>
          </p:sp>
        </p:grpSp>
      </p:grpSp>
      <p:grpSp>
        <p:nvGrpSpPr>
          <p:cNvPr id="14" name="Group 13">
            <a:extLst>
              <a:ext uri="{FF2B5EF4-FFF2-40B4-BE49-F238E27FC236}">
                <a16:creationId xmlns:a16="http://schemas.microsoft.com/office/drawing/2014/main" id="{1562B189-BFC1-E041-AE29-6D8F7B5F131B}"/>
              </a:ext>
            </a:extLst>
          </p:cNvPr>
          <p:cNvGrpSpPr/>
          <p:nvPr/>
        </p:nvGrpSpPr>
        <p:grpSpPr>
          <a:xfrm>
            <a:off x="5917793" y="1354272"/>
            <a:ext cx="2914565" cy="4285981"/>
            <a:chOff x="5801420" y="1858264"/>
            <a:chExt cx="2857676" cy="4202324"/>
          </a:xfrm>
        </p:grpSpPr>
        <p:sp>
          <p:nvSpPr>
            <p:cNvPr id="15" name="Freeform: Shape 9">
              <a:extLst>
                <a:ext uri="{FF2B5EF4-FFF2-40B4-BE49-F238E27FC236}">
                  <a16:creationId xmlns:a16="http://schemas.microsoft.com/office/drawing/2014/main" id="{C13F5212-4530-AF49-A4DB-4B81B8B85E4E}"/>
                </a:ext>
              </a:extLst>
            </p:cNvPr>
            <p:cNvSpPr/>
            <p:nvPr/>
          </p:nvSpPr>
          <p:spPr>
            <a:xfrm>
              <a:off x="5801420" y="2529014"/>
              <a:ext cx="405264" cy="515689"/>
            </a:xfrm>
            <a:custGeom>
              <a:avLst/>
              <a:gdLst>
                <a:gd name="connsiteX0" fmla="*/ 0 w 405264"/>
                <a:gd name="connsiteY0" fmla="*/ 103138 h 515689"/>
                <a:gd name="connsiteX1" fmla="*/ 202632 w 405264"/>
                <a:gd name="connsiteY1" fmla="*/ 103138 h 515689"/>
                <a:gd name="connsiteX2" fmla="*/ 202632 w 405264"/>
                <a:gd name="connsiteY2" fmla="*/ 0 h 515689"/>
                <a:gd name="connsiteX3" fmla="*/ 405264 w 405264"/>
                <a:gd name="connsiteY3" fmla="*/ 257845 h 515689"/>
                <a:gd name="connsiteX4" fmla="*/ 202632 w 405264"/>
                <a:gd name="connsiteY4" fmla="*/ 515689 h 515689"/>
                <a:gd name="connsiteX5" fmla="*/ 202632 w 405264"/>
                <a:gd name="connsiteY5" fmla="*/ 412551 h 515689"/>
                <a:gd name="connsiteX6" fmla="*/ 0 w 405264"/>
                <a:gd name="connsiteY6" fmla="*/ 412551 h 515689"/>
                <a:gd name="connsiteX7" fmla="*/ 0 w 405264"/>
                <a:gd name="connsiteY7" fmla="*/ 103138 h 5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64" h="515689">
                  <a:moveTo>
                    <a:pt x="0" y="103138"/>
                  </a:moveTo>
                  <a:lnTo>
                    <a:pt x="202632" y="103138"/>
                  </a:lnTo>
                  <a:lnTo>
                    <a:pt x="202632" y="0"/>
                  </a:lnTo>
                  <a:lnTo>
                    <a:pt x="405264" y="257845"/>
                  </a:lnTo>
                  <a:lnTo>
                    <a:pt x="202632" y="515689"/>
                  </a:lnTo>
                  <a:lnTo>
                    <a:pt x="202632" y="412551"/>
                  </a:lnTo>
                  <a:lnTo>
                    <a:pt x="0" y="412551"/>
                  </a:lnTo>
                  <a:lnTo>
                    <a:pt x="0" y="103138"/>
                  </a:lnTo>
                  <a:close/>
                </a:path>
              </a:pathLst>
            </a:custGeom>
            <a:solidFill>
              <a:srgbClr val="E9AFA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05190" rIns="123997" bIns="105191" numCol="1" spcCol="1270" anchor="ctr" anchorCtr="0">
              <a:noAutofit/>
            </a:bodyPr>
            <a:lstStyle/>
            <a:p>
              <a:pPr algn="ctr" defTabSz="634684">
                <a:lnSpc>
                  <a:spcPct val="90000"/>
                </a:lnSpc>
                <a:spcBef>
                  <a:spcPct val="0"/>
                </a:spcBef>
                <a:spcAft>
                  <a:spcPct val="35000"/>
                </a:spcAft>
              </a:pPr>
              <a:endParaRPr lang="en-US" sz="1428">
                <a:solidFill>
                  <a:srgbClr val="FFFFFF"/>
                </a:solidFill>
                <a:latin typeface="Segoe UI Semilight"/>
              </a:endParaRPr>
            </a:p>
          </p:txBody>
        </p:sp>
        <p:grpSp>
          <p:nvGrpSpPr>
            <p:cNvPr id="16" name="Group 15">
              <a:extLst>
                <a:ext uri="{FF2B5EF4-FFF2-40B4-BE49-F238E27FC236}">
                  <a16:creationId xmlns:a16="http://schemas.microsoft.com/office/drawing/2014/main" id="{5D7883DB-A997-1F42-9F0A-FF4F87733445}"/>
                </a:ext>
              </a:extLst>
            </p:cNvPr>
            <p:cNvGrpSpPr/>
            <p:nvPr/>
          </p:nvGrpSpPr>
          <p:grpSpPr>
            <a:xfrm>
              <a:off x="6389948" y="1858264"/>
              <a:ext cx="2269148" cy="4202324"/>
              <a:chOff x="6389948" y="1858264"/>
              <a:chExt cx="2269148" cy="4202324"/>
            </a:xfrm>
          </p:grpSpPr>
          <p:sp>
            <p:nvSpPr>
              <p:cNvPr id="17" name="Rectangle 16">
                <a:extLst>
                  <a:ext uri="{FF2B5EF4-FFF2-40B4-BE49-F238E27FC236}">
                    <a16:creationId xmlns:a16="http://schemas.microsoft.com/office/drawing/2014/main" id="{2712ED8A-C657-7B43-B328-C7B0C2D6122B}"/>
                  </a:ext>
                </a:extLst>
              </p:cNvPr>
              <p:cNvSpPr/>
              <p:nvPr/>
            </p:nvSpPr>
            <p:spPr bwMode="auto">
              <a:xfrm>
                <a:off x="6393691" y="2109532"/>
                <a:ext cx="2265405" cy="1354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373041" rIns="279781" bIns="37304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a:solidFill>
                      <a:srgbClr val="FFFFFF"/>
                    </a:solidFill>
                    <a:latin typeface="Segoe UI Semilight"/>
                    <a:ea typeface="Segoe UI" pitchFamily="34" charset="0"/>
                    <a:cs typeface="Segoe UI" pitchFamily="34" charset="0"/>
                  </a:rPr>
                  <a:t>Test your app</a:t>
                </a:r>
              </a:p>
            </p:txBody>
          </p:sp>
          <p:sp>
            <p:nvSpPr>
              <p:cNvPr id="18" name="Rectangle 17">
                <a:extLst>
                  <a:ext uri="{FF2B5EF4-FFF2-40B4-BE49-F238E27FC236}">
                    <a16:creationId xmlns:a16="http://schemas.microsoft.com/office/drawing/2014/main" id="{57D127CF-F7FE-F749-AEE2-7C3E287E99CA}"/>
                  </a:ext>
                </a:extLst>
              </p:cNvPr>
              <p:cNvSpPr/>
              <p:nvPr/>
            </p:nvSpPr>
            <p:spPr bwMode="auto">
              <a:xfrm>
                <a:off x="6393691" y="3464180"/>
                <a:ext cx="2265405" cy="2596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373041" rIns="279781" bIns="373041" numCol="1" spcCol="0" rtlCol="0" fromWordArt="0" anchor="t" anchorCtr="0" forceAA="0" compatLnSpc="1">
                <a:prstTxWarp prst="textNoShape">
                  <a:avLst/>
                </a:prstTxWarp>
                <a:noAutofit/>
              </a:bodyPr>
              <a:lstStyle/>
              <a:p>
                <a:pPr marL="186519" indent="-186519" defTabSz="932597">
                  <a:spcAft>
                    <a:spcPts val="612"/>
                  </a:spcAft>
                  <a:buFont typeface="Arial" panose="020B0604020202020204" pitchFamily="34" charset="0"/>
                  <a:buChar char="•"/>
                </a:pPr>
                <a:r>
                  <a:rPr lang="en-US" sz="1428" dirty="0">
                    <a:solidFill>
                      <a:srgbClr val="353535"/>
                    </a:solidFill>
                    <a:latin typeface="Segoe UI Semilight"/>
                  </a:rPr>
                  <a:t>Create your app package</a:t>
                </a:r>
              </a:p>
              <a:p>
                <a:pPr marL="186519" indent="-186519" defTabSz="932597">
                  <a:spcAft>
                    <a:spcPts val="612"/>
                  </a:spcAft>
                  <a:buFont typeface="Arial" panose="020B0604020202020204" pitchFamily="34" charset="0"/>
                  <a:buChar char="•"/>
                </a:pPr>
                <a:r>
                  <a:rPr lang="en-US" sz="1428" dirty="0">
                    <a:solidFill>
                      <a:srgbClr val="353535"/>
                    </a:solidFill>
                    <a:latin typeface="Segoe UI Semilight"/>
                  </a:rPr>
                  <a:t>Side load to any team</a:t>
                </a:r>
              </a:p>
            </p:txBody>
          </p:sp>
          <p:sp>
            <p:nvSpPr>
              <p:cNvPr id="19" name="Rectangle 18">
                <a:extLst>
                  <a:ext uri="{FF2B5EF4-FFF2-40B4-BE49-F238E27FC236}">
                    <a16:creationId xmlns:a16="http://schemas.microsoft.com/office/drawing/2014/main" id="{1875BC56-0AB4-1143-A12C-1DBD0BB67516}"/>
                  </a:ext>
                </a:extLst>
              </p:cNvPr>
              <p:cNvSpPr/>
              <p:nvPr/>
            </p:nvSpPr>
            <p:spPr bwMode="auto">
              <a:xfrm>
                <a:off x="6389948" y="1858264"/>
                <a:ext cx="250920" cy="2512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16" b="1" dirty="0">
                    <a:solidFill>
                      <a:srgbClr val="353535"/>
                    </a:solidFill>
                    <a:latin typeface="Segoe UI" charset="0"/>
                    <a:ea typeface="Segoe UI" charset="0"/>
                    <a:cs typeface="Segoe UI" charset="0"/>
                  </a:rPr>
                  <a:t>3</a:t>
                </a:r>
              </a:p>
            </p:txBody>
          </p:sp>
        </p:grpSp>
      </p:grpSp>
      <p:grpSp>
        <p:nvGrpSpPr>
          <p:cNvPr id="20" name="Group 19">
            <a:extLst>
              <a:ext uri="{FF2B5EF4-FFF2-40B4-BE49-F238E27FC236}">
                <a16:creationId xmlns:a16="http://schemas.microsoft.com/office/drawing/2014/main" id="{08F16E23-9600-294E-B080-DC76C021B094}"/>
              </a:ext>
            </a:extLst>
          </p:cNvPr>
          <p:cNvGrpSpPr/>
          <p:nvPr/>
        </p:nvGrpSpPr>
        <p:grpSpPr>
          <a:xfrm>
            <a:off x="8832358" y="1354272"/>
            <a:ext cx="2914565" cy="4285981"/>
            <a:chOff x="8659096" y="1858264"/>
            <a:chExt cx="2857676" cy="4202324"/>
          </a:xfrm>
        </p:grpSpPr>
        <p:sp>
          <p:nvSpPr>
            <p:cNvPr id="21" name="Freeform: Shape 9">
              <a:extLst>
                <a:ext uri="{FF2B5EF4-FFF2-40B4-BE49-F238E27FC236}">
                  <a16:creationId xmlns:a16="http://schemas.microsoft.com/office/drawing/2014/main" id="{BBAC67A0-B919-D24A-9120-C54CB3ADFE00}"/>
                </a:ext>
              </a:extLst>
            </p:cNvPr>
            <p:cNvSpPr/>
            <p:nvPr/>
          </p:nvSpPr>
          <p:spPr>
            <a:xfrm>
              <a:off x="8659096" y="2529014"/>
              <a:ext cx="405264" cy="515689"/>
            </a:xfrm>
            <a:custGeom>
              <a:avLst/>
              <a:gdLst>
                <a:gd name="connsiteX0" fmla="*/ 0 w 405264"/>
                <a:gd name="connsiteY0" fmla="*/ 103138 h 515689"/>
                <a:gd name="connsiteX1" fmla="*/ 202632 w 405264"/>
                <a:gd name="connsiteY1" fmla="*/ 103138 h 515689"/>
                <a:gd name="connsiteX2" fmla="*/ 202632 w 405264"/>
                <a:gd name="connsiteY2" fmla="*/ 0 h 515689"/>
                <a:gd name="connsiteX3" fmla="*/ 405264 w 405264"/>
                <a:gd name="connsiteY3" fmla="*/ 257845 h 515689"/>
                <a:gd name="connsiteX4" fmla="*/ 202632 w 405264"/>
                <a:gd name="connsiteY4" fmla="*/ 515689 h 515689"/>
                <a:gd name="connsiteX5" fmla="*/ 202632 w 405264"/>
                <a:gd name="connsiteY5" fmla="*/ 412551 h 515689"/>
                <a:gd name="connsiteX6" fmla="*/ 0 w 405264"/>
                <a:gd name="connsiteY6" fmla="*/ 412551 h 515689"/>
                <a:gd name="connsiteX7" fmla="*/ 0 w 405264"/>
                <a:gd name="connsiteY7" fmla="*/ 103138 h 5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64" h="515689">
                  <a:moveTo>
                    <a:pt x="0" y="103138"/>
                  </a:moveTo>
                  <a:lnTo>
                    <a:pt x="202632" y="103138"/>
                  </a:lnTo>
                  <a:lnTo>
                    <a:pt x="202632" y="0"/>
                  </a:lnTo>
                  <a:lnTo>
                    <a:pt x="405264" y="257845"/>
                  </a:lnTo>
                  <a:lnTo>
                    <a:pt x="202632" y="515689"/>
                  </a:lnTo>
                  <a:lnTo>
                    <a:pt x="202632" y="412551"/>
                  </a:lnTo>
                  <a:lnTo>
                    <a:pt x="0" y="412551"/>
                  </a:lnTo>
                  <a:lnTo>
                    <a:pt x="0" y="103138"/>
                  </a:lnTo>
                  <a:close/>
                </a:path>
              </a:pathLst>
            </a:custGeom>
            <a:solidFill>
              <a:srgbClr val="E9AFA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05190" rIns="123997" bIns="105191" numCol="1" spcCol="1270" anchor="ctr" anchorCtr="0">
              <a:noAutofit/>
            </a:bodyPr>
            <a:lstStyle/>
            <a:p>
              <a:pPr algn="ctr" defTabSz="634684">
                <a:lnSpc>
                  <a:spcPct val="90000"/>
                </a:lnSpc>
                <a:spcBef>
                  <a:spcPct val="0"/>
                </a:spcBef>
                <a:spcAft>
                  <a:spcPct val="35000"/>
                </a:spcAft>
              </a:pPr>
              <a:endParaRPr lang="en-US" sz="1428">
                <a:solidFill>
                  <a:srgbClr val="FFFFFF"/>
                </a:solidFill>
                <a:latin typeface="Segoe UI Semilight"/>
              </a:endParaRPr>
            </a:p>
          </p:txBody>
        </p:sp>
        <p:grpSp>
          <p:nvGrpSpPr>
            <p:cNvPr id="22" name="Group 21">
              <a:extLst>
                <a:ext uri="{FF2B5EF4-FFF2-40B4-BE49-F238E27FC236}">
                  <a16:creationId xmlns:a16="http://schemas.microsoft.com/office/drawing/2014/main" id="{CD2BFF82-CA71-7D44-8E7E-D4DDA295A81E}"/>
                </a:ext>
              </a:extLst>
            </p:cNvPr>
            <p:cNvGrpSpPr/>
            <p:nvPr/>
          </p:nvGrpSpPr>
          <p:grpSpPr>
            <a:xfrm>
              <a:off x="9251366" y="1858264"/>
              <a:ext cx="2265406" cy="4202324"/>
              <a:chOff x="9251366" y="1858264"/>
              <a:chExt cx="2265406" cy="4202324"/>
            </a:xfrm>
          </p:grpSpPr>
          <p:sp>
            <p:nvSpPr>
              <p:cNvPr id="23" name="Rectangle 22">
                <a:extLst>
                  <a:ext uri="{FF2B5EF4-FFF2-40B4-BE49-F238E27FC236}">
                    <a16:creationId xmlns:a16="http://schemas.microsoft.com/office/drawing/2014/main" id="{6E92FD8C-DCF0-A44E-9681-BCB73A93255C}"/>
                  </a:ext>
                </a:extLst>
              </p:cNvPr>
              <p:cNvSpPr/>
              <p:nvPr/>
            </p:nvSpPr>
            <p:spPr bwMode="auto">
              <a:xfrm>
                <a:off x="9251367" y="2109532"/>
                <a:ext cx="2265405" cy="135464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373041" rIns="279781" bIns="37304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a:solidFill>
                      <a:srgbClr val="FFFFFF"/>
                    </a:solidFill>
                    <a:latin typeface="Segoe UI Semilight"/>
                    <a:ea typeface="Segoe UI" pitchFamily="34" charset="0"/>
                    <a:cs typeface="Segoe UI" pitchFamily="34" charset="0"/>
                  </a:rPr>
                  <a:t>Distribute your app</a:t>
                </a:r>
              </a:p>
            </p:txBody>
          </p:sp>
          <p:sp>
            <p:nvSpPr>
              <p:cNvPr id="24" name="Rectangle 23">
                <a:extLst>
                  <a:ext uri="{FF2B5EF4-FFF2-40B4-BE49-F238E27FC236}">
                    <a16:creationId xmlns:a16="http://schemas.microsoft.com/office/drawing/2014/main" id="{B30CF5FD-8A64-3743-83CE-480F89A10BEB}"/>
                  </a:ext>
                </a:extLst>
              </p:cNvPr>
              <p:cNvSpPr/>
              <p:nvPr/>
            </p:nvSpPr>
            <p:spPr bwMode="auto">
              <a:xfrm>
                <a:off x="9251366" y="3464180"/>
                <a:ext cx="2265405" cy="2596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373041" rIns="279781" bIns="373041" numCol="1" spcCol="0" rtlCol="0" fromWordArt="0" anchor="t" anchorCtr="0" forceAA="0" compatLnSpc="1">
                <a:prstTxWarp prst="textNoShape">
                  <a:avLst/>
                </a:prstTxWarp>
                <a:noAutofit/>
              </a:bodyPr>
              <a:lstStyle/>
              <a:p>
                <a:pPr marL="186519" indent="-186519" defTabSz="932597">
                  <a:spcAft>
                    <a:spcPts val="612"/>
                  </a:spcAft>
                  <a:buFont typeface="Arial" panose="020B0604020202020204" pitchFamily="34" charset="0"/>
                  <a:buChar char="•"/>
                </a:pPr>
                <a:r>
                  <a:rPr lang="en-US" sz="1428" dirty="0">
                    <a:solidFill>
                      <a:srgbClr val="353535"/>
                    </a:solidFill>
                    <a:latin typeface="Segoe UI Semilight"/>
                  </a:rPr>
                  <a:t>Upload your package</a:t>
                </a:r>
              </a:p>
              <a:p>
                <a:pPr marL="186519" indent="-186519" defTabSz="932597">
                  <a:spcAft>
                    <a:spcPts val="612"/>
                  </a:spcAft>
                  <a:buFont typeface="Arial" panose="020B0604020202020204" pitchFamily="34" charset="0"/>
                  <a:buChar char="•"/>
                </a:pPr>
                <a:r>
                  <a:rPr lang="en-US" sz="1428" dirty="0">
                    <a:solidFill>
                      <a:srgbClr val="353535"/>
                    </a:solidFill>
                    <a:latin typeface="Segoe UI Semilight"/>
                  </a:rPr>
                  <a:t>Enable your app for your organization’s employees</a:t>
                </a:r>
              </a:p>
            </p:txBody>
          </p:sp>
          <p:sp>
            <p:nvSpPr>
              <p:cNvPr id="25" name="Rectangle 24">
                <a:extLst>
                  <a:ext uri="{FF2B5EF4-FFF2-40B4-BE49-F238E27FC236}">
                    <a16:creationId xmlns:a16="http://schemas.microsoft.com/office/drawing/2014/main" id="{54F68ED0-BA86-684D-890F-3451D1B4A7CA}"/>
                  </a:ext>
                </a:extLst>
              </p:cNvPr>
              <p:cNvSpPr/>
              <p:nvPr/>
            </p:nvSpPr>
            <p:spPr bwMode="auto">
              <a:xfrm>
                <a:off x="9376828" y="5682320"/>
                <a:ext cx="2009630" cy="25126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16" b="1" spc="163" dirty="0">
                    <a:solidFill>
                      <a:srgbClr val="353535">
                        <a:alpha val="88000"/>
                      </a:srgbClr>
                    </a:solidFill>
                    <a:latin typeface="Segoe UI" charset="0"/>
                    <a:ea typeface="Segoe UI" charset="0"/>
                    <a:cs typeface="Segoe UI" charset="0"/>
                  </a:rPr>
                  <a:t>Almost there (</a:t>
                </a:r>
                <a:r>
                  <a:rPr lang="en-US" sz="816" b="1" spc="163" dirty="0" err="1">
                    <a:solidFill>
                      <a:srgbClr val="353535">
                        <a:alpha val="88000"/>
                      </a:srgbClr>
                    </a:solidFill>
                    <a:latin typeface="Segoe UI" charset="0"/>
                    <a:ea typeface="Segoe UI" charset="0"/>
                    <a:cs typeface="Segoe UI" charset="0"/>
                  </a:rPr>
                  <a:t>jul</a:t>
                </a:r>
                <a:r>
                  <a:rPr lang="en-US" sz="816" b="1" spc="163" dirty="0">
                    <a:solidFill>
                      <a:srgbClr val="353535">
                        <a:alpha val="88000"/>
                      </a:srgbClr>
                    </a:solidFill>
                    <a:latin typeface="Segoe UI" charset="0"/>
                    <a:ea typeface="Segoe UI" charset="0"/>
                    <a:cs typeface="Segoe UI" charset="0"/>
                  </a:rPr>
                  <a:t> 2018)</a:t>
                </a:r>
              </a:p>
            </p:txBody>
          </p:sp>
          <p:sp>
            <p:nvSpPr>
              <p:cNvPr id="26" name="Rectangle 25">
                <a:extLst>
                  <a:ext uri="{FF2B5EF4-FFF2-40B4-BE49-F238E27FC236}">
                    <a16:creationId xmlns:a16="http://schemas.microsoft.com/office/drawing/2014/main" id="{FCE96A86-0F01-2E42-AA0C-80EB67669655}"/>
                  </a:ext>
                </a:extLst>
              </p:cNvPr>
              <p:cNvSpPr/>
              <p:nvPr/>
            </p:nvSpPr>
            <p:spPr bwMode="auto">
              <a:xfrm>
                <a:off x="9251368" y="1858264"/>
                <a:ext cx="250920" cy="251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16" b="1" dirty="0">
                    <a:solidFill>
                      <a:srgbClr val="353535"/>
                    </a:solidFill>
                    <a:latin typeface="Segoe UI" charset="0"/>
                    <a:ea typeface="Segoe UI" charset="0"/>
                    <a:cs typeface="Segoe UI" charset="0"/>
                  </a:rPr>
                  <a:t>4</a:t>
                </a:r>
              </a:p>
            </p:txBody>
          </p:sp>
        </p:grpSp>
      </p:grpSp>
    </p:spTree>
    <p:extLst>
      <p:ext uri="{BB962C8B-B14F-4D97-AF65-F5344CB8AC3E}">
        <p14:creationId xmlns:p14="http://schemas.microsoft.com/office/powerpoint/2010/main" val="38864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C4AB-8519-D54D-B94F-5E5CDBEB8FF8}"/>
              </a:ext>
            </a:extLst>
          </p:cNvPr>
          <p:cNvSpPr>
            <a:spLocks noGrp="1"/>
          </p:cNvSpPr>
          <p:nvPr>
            <p:ph type="title"/>
          </p:nvPr>
        </p:nvSpPr>
        <p:spPr>
          <a:xfrm>
            <a:off x="431363" y="-9934"/>
            <a:ext cx="10515600" cy="979488"/>
          </a:xfrm>
        </p:spPr>
        <p:txBody>
          <a:bodyPr/>
          <a:lstStyle/>
          <a:p>
            <a:r>
              <a:rPr lang="en-US" dirty="0">
                <a:solidFill>
                  <a:schemeClr val="bg1"/>
                </a:solidFill>
              </a:rPr>
              <a:t>Microsoft Teams App Studio</a:t>
            </a:r>
          </a:p>
        </p:txBody>
      </p:sp>
      <p:pic>
        <p:nvPicPr>
          <p:cNvPr id="4" name="Picture 3">
            <a:extLst>
              <a:ext uri="{FF2B5EF4-FFF2-40B4-BE49-F238E27FC236}">
                <a16:creationId xmlns:a16="http://schemas.microsoft.com/office/drawing/2014/main" id="{D43250A9-DBF7-D24B-847B-A8E896005CD9}"/>
              </a:ext>
            </a:extLst>
          </p:cNvPr>
          <p:cNvPicPr>
            <a:picLocks noChangeAspect="1"/>
          </p:cNvPicPr>
          <p:nvPr/>
        </p:nvPicPr>
        <p:blipFill>
          <a:blip r:embed="rId3"/>
          <a:stretch>
            <a:fillRect/>
          </a:stretch>
        </p:blipFill>
        <p:spPr>
          <a:xfrm>
            <a:off x="448602" y="1028856"/>
            <a:ext cx="10458290" cy="5415900"/>
          </a:xfrm>
          <a:prstGeom prst="rect">
            <a:avLst/>
          </a:prstGeom>
        </p:spPr>
      </p:pic>
      <p:pic>
        <p:nvPicPr>
          <p:cNvPr id="5" name="Picture 4">
            <a:extLst>
              <a:ext uri="{FF2B5EF4-FFF2-40B4-BE49-F238E27FC236}">
                <a16:creationId xmlns:a16="http://schemas.microsoft.com/office/drawing/2014/main" id="{EDDA14CE-ED86-B74D-847A-2C2600D70D4D}"/>
              </a:ext>
            </a:extLst>
          </p:cNvPr>
          <p:cNvPicPr>
            <a:picLocks noChangeAspect="1"/>
          </p:cNvPicPr>
          <p:nvPr/>
        </p:nvPicPr>
        <p:blipFill>
          <a:blip r:embed="rId4"/>
          <a:stretch>
            <a:fillRect/>
          </a:stretch>
        </p:blipFill>
        <p:spPr>
          <a:xfrm>
            <a:off x="448602" y="1028856"/>
            <a:ext cx="10458290" cy="5415900"/>
          </a:xfrm>
          <a:prstGeom prst="rect">
            <a:avLst/>
          </a:prstGeom>
        </p:spPr>
      </p:pic>
      <p:pic>
        <p:nvPicPr>
          <p:cNvPr id="6" name="Picture 5">
            <a:extLst>
              <a:ext uri="{FF2B5EF4-FFF2-40B4-BE49-F238E27FC236}">
                <a16:creationId xmlns:a16="http://schemas.microsoft.com/office/drawing/2014/main" id="{2746C388-1D19-C94A-A8E8-64197B13ABC4}"/>
              </a:ext>
            </a:extLst>
          </p:cNvPr>
          <p:cNvPicPr>
            <a:picLocks noChangeAspect="1"/>
          </p:cNvPicPr>
          <p:nvPr/>
        </p:nvPicPr>
        <p:blipFill>
          <a:blip r:embed="rId5"/>
          <a:stretch>
            <a:fillRect/>
          </a:stretch>
        </p:blipFill>
        <p:spPr>
          <a:xfrm>
            <a:off x="437186" y="958263"/>
            <a:ext cx="10458290" cy="5415900"/>
          </a:xfrm>
          <a:prstGeom prst="rect">
            <a:avLst/>
          </a:prstGeom>
        </p:spPr>
      </p:pic>
      <p:pic>
        <p:nvPicPr>
          <p:cNvPr id="7" name="Picture 6">
            <a:extLst>
              <a:ext uri="{FF2B5EF4-FFF2-40B4-BE49-F238E27FC236}">
                <a16:creationId xmlns:a16="http://schemas.microsoft.com/office/drawing/2014/main" id="{77393926-9C59-9845-A879-D5D45BE12496}"/>
              </a:ext>
            </a:extLst>
          </p:cNvPr>
          <p:cNvPicPr>
            <a:picLocks noChangeAspect="1"/>
          </p:cNvPicPr>
          <p:nvPr/>
        </p:nvPicPr>
        <p:blipFill>
          <a:blip r:embed="rId6"/>
          <a:stretch>
            <a:fillRect/>
          </a:stretch>
        </p:blipFill>
        <p:spPr>
          <a:xfrm>
            <a:off x="460018" y="958263"/>
            <a:ext cx="10458290" cy="5415900"/>
          </a:xfrm>
          <a:prstGeom prst="rect">
            <a:avLst/>
          </a:prstGeom>
        </p:spPr>
      </p:pic>
      <p:pic>
        <p:nvPicPr>
          <p:cNvPr id="8" name="Picture 7">
            <a:extLst>
              <a:ext uri="{FF2B5EF4-FFF2-40B4-BE49-F238E27FC236}">
                <a16:creationId xmlns:a16="http://schemas.microsoft.com/office/drawing/2014/main" id="{6350AA8D-002A-5749-A43B-28B7B2A97595}"/>
              </a:ext>
            </a:extLst>
          </p:cNvPr>
          <p:cNvPicPr>
            <a:picLocks noChangeAspect="1"/>
          </p:cNvPicPr>
          <p:nvPr/>
        </p:nvPicPr>
        <p:blipFill>
          <a:blip r:embed="rId7"/>
          <a:stretch>
            <a:fillRect/>
          </a:stretch>
        </p:blipFill>
        <p:spPr>
          <a:xfrm>
            <a:off x="449727" y="946973"/>
            <a:ext cx="10458290" cy="5415900"/>
          </a:xfrm>
          <a:prstGeom prst="rect">
            <a:avLst/>
          </a:prstGeom>
        </p:spPr>
      </p:pic>
      <p:pic>
        <p:nvPicPr>
          <p:cNvPr id="9" name="Picture 8">
            <a:extLst>
              <a:ext uri="{FF2B5EF4-FFF2-40B4-BE49-F238E27FC236}">
                <a16:creationId xmlns:a16="http://schemas.microsoft.com/office/drawing/2014/main" id="{94051911-DDEC-5E42-8C69-D463C0E8638B}"/>
              </a:ext>
            </a:extLst>
          </p:cNvPr>
          <p:cNvPicPr>
            <a:picLocks noChangeAspect="1"/>
          </p:cNvPicPr>
          <p:nvPr/>
        </p:nvPicPr>
        <p:blipFill>
          <a:blip r:embed="rId8"/>
          <a:stretch>
            <a:fillRect/>
          </a:stretch>
        </p:blipFill>
        <p:spPr>
          <a:xfrm>
            <a:off x="437186" y="969554"/>
            <a:ext cx="10458290" cy="5415900"/>
          </a:xfrm>
          <a:prstGeom prst="rect">
            <a:avLst/>
          </a:prstGeom>
        </p:spPr>
      </p:pic>
    </p:spTree>
    <p:extLst>
      <p:ext uri="{BB962C8B-B14F-4D97-AF65-F5344CB8AC3E}">
        <p14:creationId xmlns:p14="http://schemas.microsoft.com/office/powerpoint/2010/main" val="1639814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49B3DA-F53E-0C4B-B3C6-247DDC16194C}"/>
              </a:ext>
            </a:extLst>
          </p:cNvPr>
          <p:cNvPicPr>
            <a:picLocks noChangeAspect="1"/>
          </p:cNvPicPr>
          <p:nvPr/>
        </p:nvPicPr>
        <p:blipFill rotWithShape="1">
          <a:blip r:embed="rId2">
            <a:duotone>
              <a:prstClr val="black"/>
              <a:schemeClr val="tx2">
                <a:tint val="45000"/>
                <a:satMod val="400000"/>
              </a:schemeClr>
            </a:duotone>
            <a:alphaModFix amt="35000"/>
            <a:extLst/>
          </a:blip>
          <a:srcRect t="2698" r="-1" b="16642"/>
          <a:stretch/>
        </p:blipFill>
        <p:spPr>
          <a:xfrm>
            <a:off x="321564" y="320038"/>
            <a:ext cx="11548872" cy="6217922"/>
          </a:xfrm>
          <a:prstGeom prst="rect">
            <a:avLst/>
          </a:prstGeom>
        </p:spPr>
      </p:pic>
      <p:sp>
        <p:nvSpPr>
          <p:cNvPr id="5" name="Subtitle 4">
            <a:extLst>
              <a:ext uri="{FF2B5EF4-FFF2-40B4-BE49-F238E27FC236}">
                <a16:creationId xmlns:a16="http://schemas.microsoft.com/office/drawing/2014/main" id="{9EE46990-46B7-E546-99EF-84201012270B}"/>
              </a:ext>
            </a:extLst>
          </p:cNvPr>
          <p:cNvSpPr>
            <a:spLocks noGrp="1"/>
          </p:cNvSpPr>
          <p:nvPr>
            <p:ph type="subTitle" idx="1"/>
          </p:nvPr>
        </p:nvSpPr>
        <p:spPr>
          <a:xfrm>
            <a:off x="1049567" y="1210528"/>
            <a:ext cx="2989943" cy="3583722"/>
          </a:xfrm>
          <a:solidFill>
            <a:schemeClr val="tx1">
              <a:alpha val="35000"/>
            </a:schemeClr>
          </a:solidFill>
        </p:spPr>
        <p:txBody>
          <a:bodyPr anchor="ctr">
            <a:normAutofit/>
          </a:bodyPr>
          <a:lstStyle/>
          <a:p>
            <a:pPr marL="571500" indent="-571500" algn="l">
              <a:buFont typeface="Arial" panose="020B0604020202020204" pitchFamily="34" charset="0"/>
              <a:buChar char="•"/>
            </a:pPr>
            <a:r>
              <a:rPr lang="nl-NL" sz="2000" dirty="0">
                <a:solidFill>
                  <a:schemeClr val="bg1"/>
                </a:solidFill>
              </a:rPr>
              <a:t>Visual Studio Code</a:t>
            </a:r>
          </a:p>
          <a:p>
            <a:pPr marL="571500" indent="-571500" algn="l">
              <a:buFont typeface="Arial" panose="020B0604020202020204" pitchFamily="34" charset="0"/>
              <a:buChar char="•"/>
            </a:pPr>
            <a:r>
              <a:rPr lang="nl-NL" sz="2000" dirty="0">
                <a:solidFill>
                  <a:schemeClr val="bg1"/>
                </a:solidFill>
              </a:rPr>
              <a:t>Node JS</a:t>
            </a:r>
          </a:p>
          <a:p>
            <a:pPr marL="571500" indent="-571500" algn="l">
              <a:buFont typeface="Arial" panose="020B0604020202020204" pitchFamily="34" charset="0"/>
              <a:buChar char="•"/>
            </a:pPr>
            <a:r>
              <a:rPr lang="nl-NL" sz="2000" dirty="0" err="1">
                <a:solidFill>
                  <a:schemeClr val="bg1"/>
                </a:solidFill>
              </a:rPr>
              <a:t>Webpack</a:t>
            </a:r>
            <a:endParaRPr lang="nl-NL" sz="2000" dirty="0">
              <a:solidFill>
                <a:schemeClr val="bg1"/>
              </a:solidFill>
            </a:endParaRPr>
          </a:p>
          <a:p>
            <a:pPr marL="571500" indent="-571500" algn="l">
              <a:buFont typeface="Arial" panose="020B0604020202020204" pitchFamily="34" charset="0"/>
              <a:buChar char="•"/>
            </a:pPr>
            <a:r>
              <a:rPr lang="nl-NL" sz="2000" dirty="0" err="1">
                <a:solidFill>
                  <a:schemeClr val="bg1"/>
                </a:solidFill>
              </a:rPr>
              <a:t>Yeoman</a:t>
            </a:r>
            <a:endParaRPr lang="nl-NL" sz="2000" dirty="0">
              <a:solidFill>
                <a:schemeClr val="bg1"/>
              </a:solidFill>
            </a:endParaRPr>
          </a:p>
          <a:p>
            <a:pPr marL="571500" indent="-571500" algn="l">
              <a:buFont typeface="Arial" panose="020B0604020202020204" pitchFamily="34" charset="0"/>
              <a:buChar char="•"/>
            </a:pPr>
            <a:r>
              <a:rPr lang="nl-NL" sz="2000" dirty="0">
                <a:solidFill>
                  <a:schemeClr val="bg1"/>
                </a:solidFill>
              </a:rPr>
              <a:t>Typescript</a:t>
            </a:r>
          </a:p>
          <a:p>
            <a:pPr marL="571500" indent="-571500" algn="l">
              <a:buFont typeface="Arial" panose="020B0604020202020204" pitchFamily="34" charset="0"/>
              <a:buChar char="•"/>
            </a:pPr>
            <a:r>
              <a:rPr lang="nl-NL" sz="2000" dirty="0">
                <a:solidFill>
                  <a:schemeClr val="bg1"/>
                </a:solidFill>
              </a:rPr>
              <a:t>Gulp</a:t>
            </a:r>
          </a:p>
          <a:p>
            <a:pPr marL="571500" indent="-571500" algn="l">
              <a:buFont typeface="Arial" panose="020B0604020202020204" pitchFamily="34" charset="0"/>
              <a:buChar char="•"/>
            </a:pPr>
            <a:r>
              <a:rPr lang="nl-NL" sz="2000" dirty="0">
                <a:solidFill>
                  <a:schemeClr val="bg1"/>
                </a:solidFill>
              </a:rPr>
              <a:t>NPM package Generator-Teams</a:t>
            </a:r>
          </a:p>
          <a:p>
            <a:pPr marL="571500" indent="-571500" algn="l">
              <a:buFont typeface="Arial" panose="020B0604020202020204" pitchFamily="34" charset="0"/>
              <a:buChar char="•"/>
            </a:pPr>
            <a:r>
              <a:rPr lang="nl-NL" sz="2000" dirty="0" err="1">
                <a:solidFill>
                  <a:schemeClr val="bg1"/>
                </a:solidFill>
              </a:rPr>
              <a:t>ngrok</a:t>
            </a:r>
            <a:endParaRPr lang="en-US" sz="2000" dirty="0">
              <a:solidFill>
                <a:schemeClr val="bg2"/>
              </a:solidFill>
            </a:endParaRPr>
          </a:p>
        </p:txBody>
      </p:sp>
      <p:sp>
        <p:nvSpPr>
          <p:cNvPr id="9" name="Title 1">
            <a:extLst>
              <a:ext uri="{FF2B5EF4-FFF2-40B4-BE49-F238E27FC236}">
                <a16:creationId xmlns:a16="http://schemas.microsoft.com/office/drawing/2014/main" id="{3C42DBC3-5AF2-FA41-AC07-6B9EE718CCD4}"/>
              </a:ext>
            </a:extLst>
          </p:cNvPr>
          <p:cNvSpPr txBox="1">
            <a:spLocks/>
          </p:cNvSpPr>
          <p:nvPr/>
        </p:nvSpPr>
        <p:spPr>
          <a:xfrm>
            <a:off x="274639" y="295275"/>
            <a:ext cx="11596555" cy="9175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nl-NL" sz="5400" dirty="0">
                <a:solidFill>
                  <a:schemeClr val="bg1"/>
                </a:solidFill>
              </a:rPr>
              <a:t>Tools </a:t>
            </a:r>
            <a:r>
              <a:rPr lang="nl-NL" sz="5400" dirty="0" err="1">
                <a:solidFill>
                  <a:schemeClr val="bg1"/>
                </a:solidFill>
              </a:rPr>
              <a:t>to</a:t>
            </a:r>
            <a:r>
              <a:rPr lang="nl-NL" sz="5400" dirty="0">
                <a:solidFill>
                  <a:schemeClr val="bg1"/>
                </a:solidFill>
              </a:rPr>
              <a:t> </a:t>
            </a:r>
            <a:r>
              <a:rPr lang="nl-NL" sz="5400" dirty="0" err="1">
                <a:solidFill>
                  <a:schemeClr val="bg1"/>
                </a:solidFill>
              </a:rPr>
              <a:t>use</a:t>
            </a:r>
            <a:endParaRPr lang="en-US" dirty="0">
              <a:solidFill>
                <a:schemeClr val="bg1"/>
              </a:solidFill>
            </a:endParaRPr>
          </a:p>
        </p:txBody>
      </p:sp>
      <p:sp>
        <p:nvSpPr>
          <p:cNvPr id="10" name="Text Placeholder 2">
            <a:extLst>
              <a:ext uri="{FF2B5EF4-FFF2-40B4-BE49-F238E27FC236}">
                <a16:creationId xmlns:a16="http://schemas.microsoft.com/office/drawing/2014/main" id="{55CF3618-E9AD-AA41-A889-1A372545F411}"/>
              </a:ext>
            </a:extLst>
          </p:cNvPr>
          <p:cNvSpPr txBox="1">
            <a:spLocks/>
          </p:cNvSpPr>
          <p:nvPr/>
        </p:nvSpPr>
        <p:spPr>
          <a:xfrm>
            <a:off x="274639" y="1212850"/>
            <a:ext cx="11595797" cy="49480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308DF6A3-B5BA-CA4C-91F7-0578A9CB03F4}"/>
              </a:ext>
            </a:extLst>
          </p:cNvPr>
          <p:cNvPicPr>
            <a:picLocks noChangeAspect="1"/>
          </p:cNvPicPr>
          <p:nvPr/>
        </p:nvPicPr>
        <p:blipFill>
          <a:blip r:embed="rId3"/>
          <a:stretch>
            <a:fillRect/>
          </a:stretch>
        </p:blipFill>
        <p:spPr>
          <a:xfrm rot="10800000" flipH="1" flipV="1">
            <a:off x="7217596" y="4945114"/>
            <a:ext cx="2905530" cy="431995"/>
          </a:xfrm>
          <a:prstGeom prst="rect">
            <a:avLst/>
          </a:prstGeom>
        </p:spPr>
      </p:pic>
      <p:pic>
        <p:nvPicPr>
          <p:cNvPr id="14" name="Picture 13">
            <a:extLst>
              <a:ext uri="{FF2B5EF4-FFF2-40B4-BE49-F238E27FC236}">
                <a16:creationId xmlns:a16="http://schemas.microsoft.com/office/drawing/2014/main" id="{5A0FA4D9-492E-5844-BFC8-5C0F8AA3593A}"/>
              </a:ext>
            </a:extLst>
          </p:cNvPr>
          <p:cNvPicPr>
            <a:picLocks noChangeAspect="1"/>
          </p:cNvPicPr>
          <p:nvPr/>
        </p:nvPicPr>
        <p:blipFill>
          <a:blip r:embed="rId4"/>
          <a:stretch>
            <a:fillRect/>
          </a:stretch>
        </p:blipFill>
        <p:spPr>
          <a:xfrm>
            <a:off x="6894885" y="2800253"/>
            <a:ext cx="1268782" cy="900831"/>
          </a:xfrm>
          <a:prstGeom prst="rect">
            <a:avLst/>
          </a:prstGeom>
        </p:spPr>
      </p:pic>
      <p:pic>
        <p:nvPicPr>
          <p:cNvPr id="15" name="Picture 14">
            <a:extLst>
              <a:ext uri="{FF2B5EF4-FFF2-40B4-BE49-F238E27FC236}">
                <a16:creationId xmlns:a16="http://schemas.microsoft.com/office/drawing/2014/main" id="{F321057B-F96B-EA47-A411-A0B53D65773B}"/>
              </a:ext>
            </a:extLst>
          </p:cNvPr>
          <p:cNvPicPr>
            <a:picLocks noChangeAspect="1"/>
          </p:cNvPicPr>
          <p:nvPr/>
        </p:nvPicPr>
        <p:blipFill>
          <a:blip r:embed="rId5"/>
          <a:stretch>
            <a:fillRect/>
          </a:stretch>
        </p:blipFill>
        <p:spPr>
          <a:xfrm>
            <a:off x="8582860" y="3408349"/>
            <a:ext cx="1095507" cy="1123187"/>
          </a:xfrm>
          <a:prstGeom prst="rect">
            <a:avLst/>
          </a:prstGeom>
        </p:spPr>
      </p:pic>
      <p:pic>
        <p:nvPicPr>
          <p:cNvPr id="16" name="Picture 15">
            <a:extLst>
              <a:ext uri="{FF2B5EF4-FFF2-40B4-BE49-F238E27FC236}">
                <a16:creationId xmlns:a16="http://schemas.microsoft.com/office/drawing/2014/main" id="{637A6E5B-3003-E344-9F81-59CA833281AD}"/>
              </a:ext>
            </a:extLst>
          </p:cNvPr>
          <p:cNvPicPr>
            <a:picLocks noChangeAspect="1"/>
          </p:cNvPicPr>
          <p:nvPr/>
        </p:nvPicPr>
        <p:blipFill>
          <a:blip r:embed="rId6"/>
          <a:stretch>
            <a:fillRect/>
          </a:stretch>
        </p:blipFill>
        <p:spPr>
          <a:xfrm>
            <a:off x="10747398" y="3054623"/>
            <a:ext cx="763698" cy="1751433"/>
          </a:xfrm>
          <a:prstGeom prst="rect">
            <a:avLst/>
          </a:prstGeom>
        </p:spPr>
      </p:pic>
      <p:pic>
        <p:nvPicPr>
          <p:cNvPr id="17" name="Picture 16">
            <a:extLst>
              <a:ext uri="{FF2B5EF4-FFF2-40B4-BE49-F238E27FC236}">
                <a16:creationId xmlns:a16="http://schemas.microsoft.com/office/drawing/2014/main" id="{6BBEEF3E-6F69-E84D-90B5-347898A7765B}"/>
              </a:ext>
            </a:extLst>
          </p:cNvPr>
          <p:cNvPicPr>
            <a:picLocks noChangeAspect="1"/>
          </p:cNvPicPr>
          <p:nvPr/>
        </p:nvPicPr>
        <p:blipFill>
          <a:blip r:embed="rId7"/>
          <a:stretch>
            <a:fillRect/>
          </a:stretch>
        </p:blipFill>
        <p:spPr>
          <a:xfrm>
            <a:off x="6982406" y="941236"/>
            <a:ext cx="966187" cy="990600"/>
          </a:xfrm>
          <a:prstGeom prst="rect">
            <a:avLst/>
          </a:prstGeom>
        </p:spPr>
      </p:pic>
      <p:pic>
        <p:nvPicPr>
          <p:cNvPr id="18" name="Picture 17">
            <a:extLst>
              <a:ext uri="{FF2B5EF4-FFF2-40B4-BE49-F238E27FC236}">
                <a16:creationId xmlns:a16="http://schemas.microsoft.com/office/drawing/2014/main" id="{E6A34543-DD97-E943-9E8B-F776CA9925AB}"/>
              </a:ext>
            </a:extLst>
          </p:cNvPr>
          <p:cNvPicPr>
            <a:picLocks noChangeAspect="1"/>
          </p:cNvPicPr>
          <p:nvPr/>
        </p:nvPicPr>
        <p:blipFill>
          <a:blip r:embed="rId8"/>
          <a:stretch>
            <a:fillRect/>
          </a:stretch>
        </p:blipFill>
        <p:spPr>
          <a:xfrm>
            <a:off x="8335532" y="1660221"/>
            <a:ext cx="1815146" cy="1140032"/>
          </a:xfrm>
          <a:prstGeom prst="rect">
            <a:avLst/>
          </a:prstGeom>
        </p:spPr>
      </p:pic>
      <p:pic>
        <p:nvPicPr>
          <p:cNvPr id="19" name="Picture 18">
            <a:extLst>
              <a:ext uri="{FF2B5EF4-FFF2-40B4-BE49-F238E27FC236}">
                <a16:creationId xmlns:a16="http://schemas.microsoft.com/office/drawing/2014/main" id="{5EE44B1E-65A6-7F44-8A97-5E7BB7446E4D}"/>
              </a:ext>
            </a:extLst>
          </p:cNvPr>
          <p:cNvPicPr>
            <a:picLocks noChangeAspect="1"/>
          </p:cNvPicPr>
          <p:nvPr/>
        </p:nvPicPr>
        <p:blipFill>
          <a:blip r:embed="rId9"/>
          <a:stretch>
            <a:fillRect/>
          </a:stretch>
        </p:blipFill>
        <p:spPr>
          <a:xfrm>
            <a:off x="10336806" y="919362"/>
            <a:ext cx="1564644" cy="1389716"/>
          </a:xfrm>
          <a:prstGeom prst="rect">
            <a:avLst/>
          </a:prstGeom>
        </p:spPr>
      </p:pic>
      <p:pic>
        <p:nvPicPr>
          <p:cNvPr id="20" name="Picture 19">
            <a:extLst>
              <a:ext uri="{FF2B5EF4-FFF2-40B4-BE49-F238E27FC236}">
                <a16:creationId xmlns:a16="http://schemas.microsoft.com/office/drawing/2014/main" id="{7807CE6F-8423-484F-9BD7-FB9F46DC0AA7}"/>
              </a:ext>
            </a:extLst>
          </p:cNvPr>
          <p:cNvPicPr>
            <a:picLocks noChangeAspect="1"/>
          </p:cNvPicPr>
          <p:nvPr/>
        </p:nvPicPr>
        <p:blipFill>
          <a:blip r:embed="rId10"/>
          <a:stretch>
            <a:fillRect/>
          </a:stretch>
        </p:blipFill>
        <p:spPr>
          <a:xfrm>
            <a:off x="10196540" y="5413544"/>
            <a:ext cx="1569287" cy="551636"/>
          </a:xfrm>
          <a:prstGeom prst="rect">
            <a:avLst/>
          </a:prstGeom>
        </p:spPr>
      </p:pic>
    </p:spTree>
    <p:extLst>
      <p:ext uri="{BB962C8B-B14F-4D97-AF65-F5344CB8AC3E}">
        <p14:creationId xmlns:p14="http://schemas.microsoft.com/office/powerpoint/2010/main" val="155724953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9886A1-5CFB-F543-9156-88955B9989A0}"/>
              </a:ext>
            </a:extLst>
          </p:cNvPr>
          <p:cNvPicPr>
            <a:picLocks noChangeAspect="1"/>
          </p:cNvPicPr>
          <p:nvPr/>
        </p:nvPicPr>
        <p:blipFill rotWithShape="1">
          <a:blip r:embed="rId2"/>
          <a:srcRect b="2598"/>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0"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25600585-0EF9-4944-ACA6-407E1DC2CF2E}"/>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solidFill>
                  <a:schemeClr val="tx1"/>
                </a:solidFill>
              </a:rPr>
              <a:t>So, lets have a look at what a tab is!</a:t>
            </a:r>
          </a:p>
        </p:txBody>
      </p:sp>
    </p:spTree>
    <p:extLst>
      <p:ext uri="{BB962C8B-B14F-4D97-AF65-F5344CB8AC3E}">
        <p14:creationId xmlns:p14="http://schemas.microsoft.com/office/powerpoint/2010/main" val="1633960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D89B02-F242-4C49-9EBB-33B712834DBF}"/>
              </a:ext>
            </a:extLst>
          </p:cNvPr>
          <p:cNvPicPr>
            <a:picLocks noChangeAspect="1"/>
          </p:cNvPicPr>
          <p:nvPr/>
        </p:nvPicPr>
        <p:blipFill>
          <a:blip r:embed="rId3">
            <a:alphaModFix amt="35000"/>
          </a:blip>
          <a:stretch>
            <a:fillRect/>
          </a:stretch>
        </p:blipFill>
        <p:spPr>
          <a:xfrm>
            <a:off x="0" y="-2330"/>
            <a:ext cx="12192000" cy="7016620"/>
          </a:xfrm>
          <a:prstGeom prst="rect">
            <a:avLst/>
          </a:prstGeom>
        </p:spPr>
      </p:pic>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sz="4800" dirty="0"/>
              <a:t>Tabs</a:t>
            </a:r>
          </a:p>
        </p:txBody>
      </p:sp>
      <p:pic>
        <p:nvPicPr>
          <p:cNvPr id="7" name="Picture Placeholder 6">
            <a:extLst>
              <a:ext uri="{FF2B5EF4-FFF2-40B4-BE49-F238E27FC236}">
                <a16:creationId xmlns:a16="http://schemas.microsoft.com/office/drawing/2014/main" id="{24077FB0-4CCD-A14D-8A8F-772FB0307B3C}"/>
              </a:ext>
            </a:extLst>
          </p:cNvPr>
          <p:cNvPicPr>
            <a:picLocks noGrp="1" noChangeAspect="1"/>
          </p:cNvPicPr>
          <p:nvPr>
            <p:ph type="pic" sz="quarter" idx="10"/>
          </p:nvPr>
        </p:nvPicPr>
        <p:blipFill>
          <a:blip r:embed="rId3"/>
          <a:srcRect t="39179" b="39179"/>
          <a:stretch>
            <a:fillRect/>
          </a:stretch>
        </p:blipFill>
        <p:spPr/>
      </p:pic>
      <p:sp>
        <p:nvSpPr>
          <p:cNvPr id="3" name="TextBox 2">
            <a:extLst>
              <a:ext uri="{FF2B5EF4-FFF2-40B4-BE49-F238E27FC236}">
                <a16:creationId xmlns:a16="http://schemas.microsoft.com/office/drawing/2014/main" id="{6844152C-C75C-4B26-9F3B-276AA67392E5}"/>
              </a:ext>
            </a:extLst>
          </p:cNvPr>
          <p:cNvSpPr txBox="1"/>
          <p:nvPr/>
        </p:nvSpPr>
        <p:spPr>
          <a:xfrm>
            <a:off x="585769" y="3019030"/>
            <a:ext cx="5009691" cy="2234763"/>
          </a:xfrm>
          <a:prstGeom prst="rect">
            <a:avLst/>
          </a:prstGeom>
          <a:solidFill>
            <a:schemeClr val="tx1">
              <a:lumMod val="75000"/>
              <a:lumOff val="25000"/>
              <a:alpha val="75000"/>
            </a:schemeClr>
          </a:solidFill>
        </p:spPr>
        <p:txBody>
          <a:bodyPr wrap="square" lIns="179259" tIns="143407" rIns="179259" bIns="143407" rtlCol="0">
            <a:spAutoFit/>
          </a:bodyPr>
          <a:lstStyle/>
          <a:p>
            <a:pPr defTabSz="914192">
              <a:lnSpc>
                <a:spcPct val="90000"/>
              </a:lnSpc>
              <a:spcAft>
                <a:spcPts val="2400"/>
              </a:spcAft>
            </a:pPr>
            <a:r>
              <a:rPr lang="en-US" sz="2400" dirty="0">
                <a:solidFill>
                  <a:schemeClr val="bg1"/>
                </a:solidFill>
                <a:latin typeface="Segoe UI Semilight"/>
              </a:rPr>
              <a:t>Rich surface area for your LOB app</a:t>
            </a:r>
          </a:p>
          <a:p>
            <a:pPr defTabSz="914192">
              <a:lnSpc>
                <a:spcPct val="90000"/>
              </a:lnSpc>
              <a:spcAft>
                <a:spcPts val="2400"/>
              </a:spcAft>
            </a:pPr>
            <a:r>
              <a:rPr lang="en-US" sz="2400" dirty="0">
                <a:solidFill>
                  <a:schemeClr val="bg1"/>
                </a:solidFill>
                <a:latin typeface="Segoe UI Semilight"/>
              </a:rPr>
              <a:t>As simple as embedding your existing web app</a:t>
            </a:r>
          </a:p>
          <a:p>
            <a:pPr defTabSz="914192">
              <a:lnSpc>
                <a:spcPct val="90000"/>
              </a:lnSpc>
              <a:spcAft>
                <a:spcPts val="2400"/>
              </a:spcAft>
            </a:pPr>
            <a:r>
              <a:rPr lang="en-US" sz="2400" dirty="0">
                <a:solidFill>
                  <a:schemeClr val="bg1"/>
                </a:solidFill>
                <a:latin typeface="Segoe UI Semilight"/>
              </a:rPr>
              <a:t>Team and personal productivity</a:t>
            </a:r>
          </a:p>
        </p:txBody>
      </p:sp>
      <p:sp>
        <p:nvSpPr>
          <p:cNvPr id="31" name="Rectangle 30">
            <a:extLst>
              <a:ext uri="{FF2B5EF4-FFF2-40B4-BE49-F238E27FC236}">
                <a16:creationId xmlns:a16="http://schemas.microsoft.com/office/drawing/2014/main" id="{F08E2DC9-DEB3-446B-B9B5-3D0A78C0278E}"/>
              </a:ext>
            </a:extLst>
          </p:cNvPr>
          <p:cNvSpPr/>
          <p:nvPr/>
        </p:nvSpPr>
        <p:spPr bwMode="auto">
          <a:xfrm>
            <a:off x="10599830" y="2772322"/>
            <a:ext cx="872952" cy="2467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 name="Group 14"/>
          <p:cNvGrpSpPr/>
          <p:nvPr/>
        </p:nvGrpSpPr>
        <p:grpSpPr>
          <a:xfrm>
            <a:off x="510089" y="1363288"/>
            <a:ext cx="7696705" cy="525358"/>
            <a:chOff x="378664" y="1362993"/>
            <a:chExt cx="7697797" cy="525433"/>
          </a:xfrm>
          <a:solidFill>
            <a:schemeClr val="bg1">
              <a:lumMod val="10000"/>
              <a:lumOff val="90000"/>
            </a:schemeClr>
          </a:solidFill>
        </p:grpSpPr>
        <p:pic>
          <p:nvPicPr>
            <p:cNvPr id="18" name="Graphic 22">
              <a:extLst>
                <a:ext uri="{FF2B5EF4-FFF2-40B4-BE49-F238E27FC236}">
                  <a16:creationId xmlns:a16="http://schemas.microsoft.com/office/drawing/2014/main" id="{53DD3BEC-CBCD-4D2C-B636-480F0AB65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2098" y="1382161"/>
              <a:ext cx="408224" cy="408224"/>
            </a:xfrm>
            <a:prstGeom prst="rect">
              <a:avLst/>
            </a:prstGeom>
          </p:spPr>
        </p:pic>
        <p:pic>
          <p:nvPicPr>
            <p:cNvPr id="20" name="Graphic 14">
              <a:extLst>
                <a:ext uri="{FF2B5EF4-FFF2-40B4-BE49-F238E27FC236}">
                  <a16:creationId xmlns:a16="http://schemas.microsoft.com/office/drawing/2014/main" id="{5BB742E9-97DA-48E9-8982-863AA0B562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3128" y="1380032"/>
              <a:ext cx="408224" cy="408224"/>
            </a:xfrm>
            <a:prstGeom prst="rect">
              <a:avLst/>
            </a:prstGeom>
          </p:spPr>
        </p:pic>
        <p:pic>
          <p:nvPicPr>
            <p:cNvPr id="22" name="Graphic 15">
              <a:extLst>
                <a:ext uri="{FF2B5EF4-FFF2-40B4-BE49-F238E27FC236}">
                  <a16:creationId xmlns:a16="http://schemas.microsoft.com/office/drawing/2014/main" id="{71733AC5-6981-4FBF-A391-1FAA245D6D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1687" y="1380032"/>
              <a:ext cx="408224" cy="408224"/>
            </a:xfrm>
            <a:prstGeom prst="rect">
              <a:avLst/>
            </a:prstGeom>
          </p:spPr>
        </p:pic>
        <p:pic>
          <p:nvPicPr>
            <p:cNvPr id="24" name="Graphic 17">
              <a:extLst>
                <a:ext uri="{FF2B5EF4-FFF2-40B4-BE49-F238E27FC236}">
                  <a16:creationId xmlns:a16="http://schemas.microsoft.com/office/drawing/2014/main" id="{372F3DA1-721F-4772-A985-1CD3C55858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96010" y="1380032"/>
              <a:ext cx="408224" cy="408224"/>
            </a:xfrm>
            <a:prstGeom prst="rect">
              <a:avLst/>
            </a:prstGeom>
          </p:spPr>
        </p:pic>
        <p:pic>
          <p:nvPicPr>
            <p:cNvPr id="28" name="Graphic 19">
              <a:extLst>
                <a:ext uri="{FF2B5EF4-FFF2-40B4-BE49-F238E27FC236}">
                  <a16:creationId xmlns:a16="http://schemas.microsoft.com/office/drawing/2014/main" id="{21C6B6DC-2E70-4645-95F1-D127AA918A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4569" y="1380032"/>
              <a:ext cx="408224" cy="408224"/>
            </a:xfrm>
            <a:prstGeom prst="rect">
              <a:avLst/>
            </a:prstGeom>
          </p:spPr>
        </p:pic>
        <p:cxnSp>
          <p:nvCxnSpPr>
            <p:cNvPr id="29" name="Straight Connector 28">
              <a:extLst>
                <a:ext uri="{FF2B5EF4-FFF2-40B4-BE49-F238E27FC236}">
                  <a16:creationId xmlns:a16="http://schemas.microsoft.com/office/drawing/2014/main" id="{2BFB3836-85B7-4300-B35D-551C2AB96487}"/>
                </a:ext>
              </a:extLst>
            </p:cNvPr>
            <p:cNvCxnSpPr>
              <a:cxnSpLocks/>
            </p:cNvCxnSpPr>
            <p:nvPr/>
          </p:nvCxnSpPr>
          <p:spPr>
            <a:xfrm>
              <a:off x="378664" y="1888426"/>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Freeform 40">
              <a:extLst>
                <a:ext uri="{FF2B5EF4-FFF2-40B4-BE49-F238E27FC236}">
                  <a16:creationId xmlns:a16="http://schemas.microsoft.com/office/drawing/2014/main" id="{E6FC1DEF-12F3-47B4-8E32-880FA5B0F8C8}"/>
                </a:ext>
              </a:extLst>
            </p:cNvPr>
            <p:cNvSpPr>
              <a:spLocks noChangeAspect="1" noEditPoints="1"/>
            </p:cNvSpPr>
            <p:nvPr/>
          </p:nvSpPr>
          <p:spPr bwMode="auto">
            <a:xfrm>
              <a:off x="7770248" y="1362993"/>
              <a:ext cx="306213" cy="44230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grpFill/>
            <a:ln>
              <a:noFill/>
            </a:ln>
            <a:extLst/>
          </p:spPr>
          <p:txBody>
            <a:bodyPr vert="horz" wrap="square" lIns="91349" tIns="45676" rIns="91349" bIns="456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519">
                <a:defRPr/>
              </a:pPr>
              <a:endParaRPr lang="en-US" sz="1801" kern="0">
                <a:latin typeface="Segoe UI"/>
              </a:endParaRPr>
            </a:p>
          </p:txBody>
        </p:sp>
        <p:pic>
          <p:nvPicPr>
            <p:cNvPr id="32" name="Picture 31">
              <a:extLst>
                <a:ext uri="{FF2B5EF4-FFF2-40B4-BE49-F238E27FC236}">
                  <a16:creationId xmlns:a16="http://schemas.microsoft.com/office/drawing/2014/main" id="{0E4945B8-0038-45B3-A162-CD51533A6800}"/>
                </a:ext>
              </a:extLst>
            </p:cNvPr>
            <p:cNvPicPr>
              <a:picLocks noChangeAspect="1"/>
            </p:cNvPicPr>
            <p:nvPr/>
          </p:nvPicPr>
          <p:blipFill>
            <a:blip r:embed="rId14"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58649" y="1379911"/>
              <a:ext cx="408467" cy="408467"/>
            </a:xfrm>
            <a:prstGeom prst="rect">
              <a:avLst/>
            </a:prstGeom>
            <a:grpFill/>
          </p:spPr>
        </p:pic>
        <p:pic>
          <p:nvPicPr>
            <p:cNvPr id="33" name="Graphic 14">
              <a:extLst>
                <a:ext uri="{FF2B5EF4-FFF2-40B4-BE49-F238E27FC236}">
                  <a16:creationId xmlns:a16="http://schemas.microsoft.com/office/drawing/2014/main" id="{0D6C1C96-A5C3-410B-BD8E-05B797AA017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355" y="1379911"/>
              <a:ext cx="408224" cy="408224"/>
            </a:xfrm>
            <a:prstGeom prst="rect">
              <a:avLst/>
            </a:prstGeom>
          </p:spPr>
        </p:pic>
      </p:grpSp>
      <p:sp>
        <p:nvSpPr>
          <p:cNvPr id="4" name="Rectangle 3">
            <a:extLst>
              <a:ext uri="{FF2B5EF4-FFF2-40B4-BE49-F238E27FC236}">
                <a16:creationId xmlns:a16="http://schemas.microsoft.com/office/drawing/2014/main" id="{88458417-1671-43FF-BBD0-24D7B17E392C}"/>
              </a:ext>
            </a:extLst>
          </p:cNvPr>
          <p:cNvSpPr/>
          <p:nvPr/>
        </p:nvSpPr>
        <p:spPr bwMode="auto">
          <a:xfrm>
            <a:off x="6310028" y="2631631"/>
            <a:ext cx="780374" cy="1954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 name="Picture 20">
            <a:extLst>
              <a:ext uri="{FF2B5EF4-FFF2-40B4-BE49-F238E27FC236}">
                <a16:creationId xmlns:a16="http://schemas.microsoft.com/office/drawing/2014/main" id="{E1E03111-F03D-E74F-9DA6-079482F28831}"/>
              </a:ext>
            </a:extLst>
          </p:cNvPr>
          <p:cNvPicPr>
            <a:picLocks noChangeAspect="1"/>
          </p:cNvPicPr>
          <p:nvPr/>
        </p:nvPicPr>
        <p:blipFill>
          <a:blip r:embed="rId17"/>
          <a:stretch>
            <a:fillRect/>
          </a:stretch>
        </p:blipFill>
        <p:spPr>
          <a:xfrm>
            <a:off x="5983736" y="2065093"/>
            <a:ext cx="7363964" cy="4538907"/>
          </a:xfrm>
          <a:prstGeom prst="rect">
            <a:avLst/>
          </a:prstGeom>
        </p:spPr>
      </p:pic>
    </p:spTree>
    <p:extLst>
      <p:ext uri="{BB962C8B-B14F-4D97-AF65-F5344CB8AC3E}">
        <p14:creationId xmlns:p14="http://schemas.microsoft.com/office/powerpoint/2010/main" val="141706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B1F80AA-E6E3-3648-8475-B77DBD08C73A}"/>
              </a:ext>
            </a:extLst>
          </p:cNvPr>
          <p:cNvPicPr>
            <a:picLocks noChangeAspect="1"/>
          </p:cNvPicPr>
          <p:nvPr/>
        </p:nvPicPr>
        <p:blipFill>
          <a:blip r:embed="rId3">
            <a:alphaModFix amt="35000"/>
          </a:blip>
          <a:stretch>
            <a:fillRect/>
          </a:stretch>
        </p:blipFill>
        <p:spPr>
          <a:xfrm>
            <a:off x="0" y="2731"/>
            <a:ext cx="12192000" cy="7016620"/>
          </a:xfrm>
          <a:prstGeom prst="rect">
            <a:avLst/>
          </a:prstGeom>
        </p:spPr>
      </p:pic>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a:xfrm>
            <a:off x="789852" y="134490"/>
            <a:ext cx="10515600" cy="1325563"/>
          </a:xfrm>
        </p:spPr>
        <p:txBody>
          <a:bodyPr/>
          <a:lstStyle/>
          <a:p>
            <a:r>
              <a:rPr lang="en-US" sz="4800" dirty="0"/>
              <a:t>Tabs</a:t>
            </a:r>
          </a:p>
        </p:txBody>
      </p:sp>
      <p:grpSp>
        <p:nvGrpSpPr>
          <p:cNvPr id="15" name="Group 14"/>
          <p:cNvGrpSpPr/>
          <p:nvPr/>
        </p:nvGrpSpPr>
        <p:grpSpPr>
          <a:xfrm>
            <a:off x="520317" y="1134744"/>
            <a:ext cx="7696705" cy="525358"/>
            <a:chOff x="378664" y="1362993"/>
            <a:chExt cx="7697797" cy="525433"/>
          </a:xfrm>
          <a:solidFill>
            <a:schemeClr val="bg1">
              <a:lumMod val="10000"/>
              <a:lumOff val="90000"/>
            </a:schemeClr>
          </a:solidFill>
        </p:grpSpPr>
        <p:pic>
          <p:nvPicPr>
            <p:cNvPr id="18" name="Graphic 22">
              <a:extLst>
                <a:ext uri="{FF2B5EF4-FFF2-40B4-BE49-F238E27FC236}">
                  <a16:creationId xmlns:a16="http://schemas.microsoft.com/office/drawing/2014/main" id="{53DD3BEC-CBCD-4D2C-B636-480F0AB65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2098" y="1382161"/>
              <a:ext cx="408224" cy="408224"/>
            </a:xfrm>
            <a:prstGeom prst="rect">
              <a:avLst/>
            </a:prstGeom>
          </p:spPr>
        </p:pic>
        <p:pic>
          <p:nvPicPr>
            <p:cNvPr id="20" name="Graphic 14">
              <a:extLst>
                <a:ext uri="{FF2B5EF4-FFF2-40B4-BE49-F238E27FC236}">
                  <a16:creationId xmlns:a16="http://schemas.microsoft.com/office/drawing/2014/main" id="{5BB742E9-97DA-48E9-8982-863AA0B562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3128" y="1380032"/>
              <a:ext cx="408224" cy="408224"/>
            </a:xfrm>
            <a:prstGeom prst="rect">
              <a:avLst/>
            </a:prstGeom>
          </p:spPr>
        </p:pic>
        <p:pic>
          <p:nvPicPr>
            <p:cNvPr id="22" name="Graphic 15">
              <a:extLst>
                <a:ext uri="{FF2B5EF4-FFF2-40B4-BE49-F238E27FC236}">
                  <a16:creationId xmlns:a16="http://schemas.microsoft.com/office/drawing/2014/main" id="{71733AC5-6981-4FBF-A391-1FAA245D6D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1687" y="1380032"/>
              <a:ext cx="408224" cy="408224"/>
            </a:xfrm>
            <a:prstGeom prst="rect">
              <a:avLst/>
            </a:prstGeom>
          </p:spPr>
        </p:pic>
        <p:pic>
          <p:nvPicPr>
            <p:cNvPr id="24" name="Graphic 17">
              <a:extLst>
                <a:ext uri="{FF2B5EF4-FFF2-40B4-BE49-F238E27FC236}">
                  <a16:creationId xmlns:a16="http://schemas.microsoft.com/office/drawing/2014/main" id="{372F3DA1-721F-4772-A985-1CD3C55858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96010" y="1380032"/>
              <a:ext cx="408224" cy="408224"/>
            </a:xfrm>
            <a:prstGeom prst="rect">
              <a:avLst/>
            </a:prstGeom>
          </p:spPr>
        </p:pic>
        <p:pic>
          <p:nvPicPr>
            <p:cNvPr id="28" name="Graphic 19">
              <a:extLst>
                <a:ext uri="{FF2B5EF4-FFF2-40B4-BE49-F238E27FC236}">
                  <a16:creationId xmlns:a16="http://schemas.microsoft.com/office/drawing/2014/main" id="{21C6B6DC-2E70-4645-95F1-D127AA918A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4569" y="1380032"/>
              <a:ext cx="408224" cy="408224"/>
            </a:xfrm>
            <a:prstGeom prst="rect">
              <a:avLst/>
            </a:prstGeom>
          </p:spPr>
        </p:pic>
        <p:cxnSp>
          <p:nvCxnSpPr>
            <p:cNvPr id="29" name="Straight Connector 28">
              <a:extLst>
                <a:ext uri="{FF2B5EF4-FFF2-40B4-BE49-F238E27FC236}">
                  <a16:creationId xmlns:a16="http://schemas.microsoft.com/office/drawing/2014/main" id="{2BFB3836-85B7-4300-B35D-551C2AB96487}"/>
                </a:ext>
              </a:extLst>
            </p:cNvPr>
            <p:cNvCxnSpPr>
              <a:cxnSpLocks/>
            </p:cNvCxnSpPr>
            <p:nvPr/>
          </p:nvCxnSpPr>
          <p:spPr>
            <a:xfrm>
              <a:off x="378664" y="1888426"/>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Freeform 40">
              <a:extLst>
                <a:ext uri="{FF2B5EF4-FFF2-40B4-BE49-F238E27FC236}">
                  <a16:creationId xmlns:a16="http://schemas.microsoft.com/office/drawing/2014/main" id="{E6FC1DEF-12F3-47B4-8E32-880FA5B0F8C8}"/>
                </a:ext>
              </a:extLst>
            </p:cNvPr>
            <p:cNvSpPr>
              <a:spLocks noChangeAspect="1" noEditPoints="1"/>
            </p:cNvSpPr>
            <p:nvPr/>
          </p:nvSpPr>
          <p:spPr bwMode="auto">
            <a:xfrm>
              <a:off x="7770248" y="1362993"/>
              <a:ext cx="306213" cy="44230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grpFill/>
            <a:ln>
              <a:noFill/>
            </a:ln>
            <a:extLst/>
          </p:spPr>
          <p:txBody>
            <a:bodyPr vert="horz" wrap="square" lIns="91349" tIns="45676" rIns="91349" bIns="456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519">
                <a:defRPr/>
              </a:pPr>
              <a:endParaRPr lang="en-US" sz="1801" kern="0">
                <a:latin typeface="Segoe UI"/>
              </a:endParaRPr>
            </a:p>
          </p:txBody>
        </p:sp>
        <p:pic>
          <p:nvPicPr>
            <p:cNvPr id="32" name="Picture 31">
              <a:extLst>
                <a:ext uri="{FF2B5EF4-FFF2-40B4-BE49-F238E27FC236}">
                  <a16:creationId xmlns:a16="http://schemas.microsoft.com/office/drawing/2014/main" id="{0E4945B8-0038-45B3-A162-CD51533A6800}"/>
                </a:ext>
              </a:extLst>
            </p:cNvPr>
            <p:cNvPicPr>
              <a:picLocks noChangeAspect="1"/>
            </p:cNvPicPr>
            <p:nvPr/>
          </p:nvPicPr>
          <p:blipFill>
            <a:blip r:embed="rId14"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58649" y="1379911"/>
              <a:ext cx="408467" cy="408467"/>
            </a:xfrm>
            <a:prstGeom prst="rect">
              <a:avLst/>
            </a:prstGeom>
            <a:grpFill/>
          </p:spPr>
        </p:pic>
        <p:pic>
          <p:nvPicPr>
            <p:cNvPr id="33" name="Graphic 14">
              <a:extLst>
                <a:ext uri="{FF2B5EF4-FFF2-40B4-BE49-F238E27FC236}">
                  <a16:creationId xmlns:a16="http://schemas.microsoft.com/office/drawing/2014/main" id="{0D6C1C96-A5C3-410B-BD8E-05B797AA017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355" y="1379911"/>
              <a:ext cx="408224" cy="408224"/>
            </a:xfrm>
            <a:prstGeom prst="rect">
              <a:avLst/>
            </a:prstGeom>
          </p:spPr>
        </p:pic>
      </p:grpSp>
      <p:sp>
        <p:nvSpPr>
          <p:cNvPr id="4" name="Rectangle 3">
            <a:extLst>
              <a:ext uri="{FF2B5EF4-FFF2-40B4-BE49-F238E27FC236}">
                <a16:creationId xmlns:a16="http://schemas.microsoft.com/office/drawing/2014/main" id="{88458417-1671-43FF-BBD0-24D7B17E392C}"/>
              </a:ext>
            </a:extLst>
          </p:cNvPr>
          <p:cNvSpPr/>
          <p:nvPr/>
        </p:nvSpPr>
        <p:spPr bwMode="auto">
          <a:xfrm>
            <a:off x="6310028" y="2631631"/>
            <a:ext cx="780374" cy="1954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BF2C29A0-471F-9E4E-B97A-EF0834F136EB}"/>
              </a:ext>
            </a:extLst>
          </p:cNvPr>
          <p:cNvSpPr txBox="1"/>
          <p:nvPr/>
        </p:nvSpPr>
        <p:spPr>
          <a:xfrm>
            <a:off x="520317" y="1759875"/>
            <a:ext cx="8293483" cy="3653416"/>
          </a:xfrm>
          <a:prstGeom prst="rect">
            <a:avLst/>
          </a:prstGeom>
          <a:solidFill>
            <a:schemeClr val="bg1">
              <a:lumMod val="10000"/>
              <a:lumOff val="90000"/>
              <a:alpha val="0"/>
            </a:schemeClr>
          </a:solidFill>
        </p:spPr>
        <p:txBody>
          <a:bodyPr wrap="square" lIns="182828" tIns="146262" rIns="182828" bIns="146262" rtlCol="0">
            <a:spAutoFit/>
          </a:bodyPr>
          <a:lstStyle/>
          <a:p>
            <a:pPr defTabSz="932384">
              <a:lnSpc>
                <a:spcPct val="200000"/>
              </a:lnSpc>
              <a:spcAft>
                <a:spcPts val="1224"/>
              </a:spcAft>
            </a:pPr>
            <a:r>
              <a:rPr lang="en-US" sz="2448" dirty="0">
                <a:solidFill>
                  <a:schemeClr val="accent1"/>
                </a:solidFill>
                <a:latin typeface="Segoe UI Semilight"/>
              </a:rPr>
              <a:t>Channel Tabs</a:t>
            </a:r>
          </a:p>
          <a:p>
            <a:pPr defTabSz="932384">
              <a:lnSpc>
                <a:spcPct val="200000"/>
              </a:lnSpc>
              <a:spcAft>
                <a:spcPts val="1224"/>
              </a:spcAft>
            </a:pPr>
            <a:endParaRPr lang="en-US" sz="2448" dirty="0">
              <a:solidFill>
                <a:srgbClr val="D83B01"/>
              </a:solidFill>
              <a:latin typeface="Segoe UI Semilight"/>
            </a:endParaRPr>
          </a:p>
          <a:p>
            <a:pPr defTabSz="932384">
              <a:lnSpc>
                <a:spcPct val="200000"/>
              </a:lnSpc>
              <a:spcAft>
                <a:spcPts val="1224"/>
              </a:spcAft>
            </a:pPr>
            <a:r>
              <a:rPr lang="en-US" sz="2448" dirty="0">
                <a:solidFill>
                  <a:schemeClr val="accent1"/>
                </a:solidFill>
                <a:latin typeface="Segoe UI Semilight"/>
              </a:rPr>
              <a:t>Personal Tabs</a:t>
            </a:r>
          </a:p>
          <a:p>
            <a:pPr defTabSz="932384">
              <a:lnSpc>
                <a:spcPct val="200000"/>
              </a:lnSpc>
              <a:spcAft>
                <a:spcPts val="1224"/>
              </a:spcAft>
            </a:pPr>
            <a:endParaRPr lang="en-US" sz="2448" dirty="0">
              <a:solidFill>
                <a:srgbClr val="D83B01"/>
              </a:solidFill>
              <a:latin typeface="Segoe UI Semilight"/>
            </a:endParaRPr>
          </a:p>
        </p:txBody>
      </p:sp>
      <p:sp>
        <p:nvSpPr>
          <p:cNvPr id="7" name="TextBox 6">
            <a:extLst>
              <a:ext uri="{FF2B5EF4-FFF2-40B4-BE49-F238E27FC236}">
                <a16:creationId xmlns:a16="http://schemas.microsoft.com/office/drawing/2014/main" id="{1493FF02-1627-F84E-B5FC-D9AD11F8B3B0}"/>
              </a:ext>
            </a:extLst>
          </p:cNvPr>
          <p:cNvSpPr txBox="1"/>
          <p:nvPr/>
        </p:nvSpPr>
        <p:spPr>
          <a:xfrm>
            <a:off x="595997" y="2631631"/>
            <a:ext cx="7794185" cy="1385700"/>
          </a:xfrm>
          <a:prstGeom prst="rect">
            <a:avLst/>
          </a:prstGeom>
          <a:solidFill>
            <a:schemeClr val="tx1">
              <a:lumMod val="75000"/>
              <a:lumOff val="25000"/>
              <a:alpha val="75000"/>
            </a:schemeClr>
          </a:solidFill>
        </p:spPr>
        <p:txBody>
          <a:bodyPr wrap="none" rtlCol="0">
            <a:spAutoFit/>
          </a:bodyPr>
          <a:lstStyle/>
          <a:p>
            <a:pPr marL="932418" lvl="1" indent="-466209" defTabSz="932384">
              <a:lnSpc>
                <a:spcPct val="120000"/>
              </a:lnSpc>
              <a:spcAft>
                <a:spcPts val="1224"/>
              </a:spcAft>
              <a:buFont typeface="Arial" panose="020B0604020202020204" pitchFamily="34" charset="0"/>
              <a:buChar char="•"/>
            </a:pPr>
            <a:r>
              <a:rPr lang="en-US" sz="1836" dirty="0">
                <a:solidFill>
                  <a:schemeClr val="bg1"/>
                </a:solidFill>
                <a:latin typeface="Segoe UI Semilight"/>
              </a:rPr>
              <a:t>Allow the user to configure the view based on the channel context</a:t>
            </a:r>
          </a:p>
          <a:p>
            <a:pPr marL="932418" lvl="1" indent="-466209" defTabSz="932384">
              <a:lnSpc>
                <a:spcPct val="120000"/>
              </a:lnSpc>
              <a:spcAft>
                <a:spcPts val="1224"/>
              </a:spcAft>
              <a:buFont typeface="Arial" panose="020B0604020202020204" pitchFamily="34" charset="0"/>
              <a:buChar char="•"/>
            </a:pPr>
            <a:r>
              <a:rPr lang="en-US" sz="1836" dirty="0">
                <a:solidFill>
                  <a:schemeClr val="bg1"/>
                </a:solidFill>
                <a:latin typeface="Segoe UI Semilight"/>
              </a:rPr>
              <a:t>Content should be the same for all users – leverage collaboration</a:t>
            </a:r>
          </a:p>
          <a:p>
            <a:pPr marL="932418" lvl="1" indent="-466209" defTabSz="932384">
              <a:lnSpc>
                <a:spcPct val="120000"/>
              </a:lnSpc>
              <a:spcAft>
                <a:spcPts val="1224"/>
              </a:spcAft>
              <a:buFont typeface="Arial" panose="020B0604020202020204" pitchFamily="34" charset="0"/>
              <a:buChar char="•"/>
            </a:pPr>
            <a:r>
              <a:rPr lang="en-US" sz="1836" dirty="0">
                <a:solidFill>
                  <a:schemeClr val="bg1"/>
                </a:solidFill>
                <a:latin typeface="Segoe UI Semilight"/>
              </a:rPr>
              <a:t>Avoid navigational dead-ends</a:t>
            </a:r>
          </a:p>
        </p:txBody>
      </p:sp>
      <p:sp>
        <p:nvSpPr>
          <p:cNvPr id="8" name="TextBox 7">
            <a:extLst>
              <a:ext uri="{FF2B5EF4-FFF2-40B4-BE49-F238E27FC236}">
                <a16:creationId xmlns:a16="http://schemas.microsoft.com/office/drawing/2014/main" id="{AF59BDF3-71D2-D249-BDD5-FA0645F6DA87}"/>
              </a:ext>
            </a:extLst>
          </p:cNvPr>
          <p:cNvSpPr txBox="1"/>
          <p:nvPr/>
        </p:nvSpPr>
        <p:spPr>
          <a:xfrm>
            <a:off x="595997" y="4427422"/>
            <a:ext cx="7855666" cy="923330"/>
          </a:xfrm>
          <a:prstGeom prst="rect">
            <a:avLst/>
          </a:prstGeom>
          <a:solidFill>
            <a:schemeClr val="tx1">
              <a:lumMod val="75000"/>
              <a:lumOff val="25000"/>
              <a:alpha val="75000"/>
            </a:schemeClr>
          </a:solidFill>
        </p:spPr>
        <p:txBody>
          <a:bodyPr wrap="square" rtlCol="0">
            <a:spAutoFit/>
          </a:bodyPr>
          <a:lstStyle/>
          <a:p>
            <a:pPr marL="742950" lvl="1" indent="-285750">
              <a:buFont typeface="Arial" panose="020B0604020202020204" pitchFamily="34" charset="0"/>
              <a:buChar char="•"/>
            </a:pPr>
            <a:r>
              <a:rPr lang="en-US" dirty="0">
                <a:solidFill>
                  <a:schemeClr val="bg1"/>
                </a:solidFill>
                <a:latin typeface="Segoe UI Semilight"/>
              </a:rPr>
              <a:t>Content should be relevant for a personal view of the experience, e.g. dashboard or aggregation across workspaces</a:t>
            </a:r>
          </a:p>
          <a:p>
            <a:endParaRPr lang="en-US" dirty="0"/>
          </a:p>
        </p:txBody>
      </p:sp>
    </p:spTree>
    <p:extLst>
      <p:ext uri="{BB962C8B-B14F-4D97-AF65-F5344CB8AC3E}">
        <p14:creationId xmlns:p14="http://schemas.microsoft.com/office/powerpoint/2010/main" val="388898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3">
            <a:extLst>
              <a:ext uri="{FF2B5EF4-FFF2-40B4-BE49-F238E27FC236}">
                <a16:creationId xmlns:a16="http://schemas.microsoft.com/office/drawing/2014/main" id="{2DC15C5C-6063-EC40-9E71-811648C90F71}"/>
              </a:ext>
            </a:extLst>
          </p:cNvPr>
          <p:cNvPicPr>
            <a:picLocks noChangeAspect="1"/>
          </p:cNvPicPr>
          <p:nvPr/>
        </p:nvPicPr>
        <p:blipFill rotWithShape="1">
          <a:blip r:embed="rId3"/>
          <a:srcRect t="8850" b="20837"/>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9"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CE14B6C-D1FD-7B41-9BB6-C631DF40CDD4}"/>
              </a:ext>
            </a:extLst>
          </p:cNvPr>
          <p:cNvSpPr>
            <a:spLocks noGrp="1"/>
          </p:cNvSpPr>
          <p:nvPr>
            <p:ph type="ctrTitle"/>
          </p:nvPr>
        </p:nvSpPr>
        <p:spPr>
          <a:xfrm>
            <a:off x="8022021" y="3231931"/>
            <a:ext cx="3852041" cy="1834056"/>
          </a:xfrm>
        </p:spPr>
        <p:txBody>
          <a:bodyPr>
            <a:normAutofit/>
          </a:bodyPr>
          <a:lstStyle/>
          <a:p>
            <a:r>
              <a:rPr lang="en-US" sz="4000" dirty="0"/>
              <a:t>Demo </a:t>
            </a:r>
            <a:r>
              <a:rPr lang="nl-NL" sz="4000"/>
              <a:t>how</a:t>
            </a:r>
            <a:r>
              <a:rPr lang="nl-NL" sz="4000" dirty="0"/>
              <a:t> </a:t>
            </a:r>
            <a:r>
              <a:rPr lang="nl-NL" sz="4000"/>
              <a:t>to</a:t>
            </a:r>
            <a:r>
              <a:rPr lang="nl-NL" sz="4000" dirty="0"/>
              <a:t> </a:t>
            </a:r>
            <a:r>
              <a:rPr lang="nl-NL" sz="4000"/>
              <a:t>create</a:t>
            </a:r>
            <a:r>
              <a:rPr lang="nl-NL" sz="4000" dirty="0"/>
              <a:t> a tab </a:t>
            </a:r>
            <a:r>
              <a:rPr lang="en-US" sz="4000" dirty="0"/>
              <a:t>in Teams</a:t>
            </a:r>
          </a:p>
        </p:txBody>
      </p:sp>
    </p:spTree>
    <p:extLst>
      <p:ext uri="{BB962C8B-B14F-4D97-AF65-F5344CB8AC3E}">
        <p14:creationId xmlns:p14="http://schemas.microsoft.com/office/powerpoint/2010/main" val="308337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B1F80AA-E6E3-3648-8475-B77DBD08C73A}"/>
              </a:ext>
            </a:extLst>
          </p:cNvPr>
          <p:cNvPicPr>
            <a:picLocks noChangeAspect="1"/>
          </p:cNvPicPr>
          <p:nvPr/>
        </p:nvPicPr>
        <p:blipFill>
          <a:blip r:embed="rId3">
            <a:alphaModFix amt="35000"/>
          </a:blip>
          <a:stretch>
            <a:fillRect/>
          </a:stretch>
        </p:blipFill>
        <p:spPr>
          <a:xfrm>
            <a:off x="0" y="-2330"/>
            <a:ext cx="12192000" cy="7016620"/>
          </a:xfrm>
          <a:prstGeom prst="rect">
            <a:avLst/>
          </a:prstGeom>
        </p:spPr>
      </p:pic>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a:xfrm>
            <a:off x="789852" y="134490"/>
            <a:ext cx="10515600" cy="1325563"/>
          </a:xfrm>
        </p:spPr>
        <p:txBody>
          <a:bodyPr/>
          <a:lstStyle/>
          <a:p>
            <a:r>
              <a:rPr lang="en-US" sz="4800" dirty="0"/>
              <a:t>Tabs</a:t>
            </a:r>
          </a:p>
        </p:txBody>
      </p:sp>
      <p:grpSp>
        <p:nvGrpSpPr>
          <p:cNvPr id="15" name="Group 14"/>
          <p:cNvGrpSpPr/>
          <p:nvPr/>
        </p:nvGrpSpPr>
        <p:grpSpPr>
          <a:xfrm>
            <a:off x="520317" y="1134744"/>
            <a:ext cx="7696705" cy="525358"/>
            <a:chOff x="378664" y="1362993"/>
            <a:chExt cx="7697797" cy="525433"/>
          </a:xfrm>
          <a:solidFill>
            <a:schemeClr val="bg1">
              <a:lumMod val="10000"/>
              <a:lumOff val="90000"/>
            </a:schemeClr>
          </a:solidFill>
        </p:grpSpPr>
        <p:pic>
          <p:nvPicPr>
            <p:cNvPr id="18" name="Graphic 22">
              <a:extLst>
                <a:ext uri="{FF2B5EF4-FFF2-40B4-BE49-F238E27FC236}">
                  <a16:creationId xmlns:a16="http://schemas.microsoft.com/office/drawing/2014/main" id="{53DD3BEC-CBCD-4D2C-B636-480F0AB65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2098" y="1382161"/>
              <a:ext cx="408224" cy="408224"/>
            </a:xfrm>
            <a:prstGeom prst="rect">
              <a:avLst/>
            </a:prstGeom>
          </p:spPr>
        </p:pic>
        <p:pic>
          <p:nvPicPr>
            <p:cNvPr id="20" name="Graphic 14">
              <a:extLst>
                <a:ext uri="{FF2B5EF4-FFF2-40B4-BE49-F238E27FC236}">
                  <a16:creationId xmlns:a16="http://schemas.microsoft.com/office/drawing/2014/main" id="{5BB742E9-97DA-48E9-8982-863AA0B562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3128" y="1380032"/>
              <a:ext cx="408224" cy="408224"/>
            </a:xfrm>
            <a:prstGeom prst="rect">
              <a:avLst/>
            </a:prstGeom>
          </p:spPr>
        </p:pic>
        <p:pic>
          <p:nvPicPr>
            <p:cNvPr id="22" name="Graphic 15">
              <a:extLst>
                <a:ext uri="{FF2B5EF4-FFF2-40B4-BE49-F238E27FC236}">
                  <a16:creationId xmlns:a16="http://schemas.microsoft.com/office/drawing/2014/main" id="{71733AC5-6981-4FBF-A391-1FAA245D6D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1687" y="1380032"/>
              <a:ext cx="408224" cy="408224"/>
            </a:xfrm>
            <a:prstGeom prst="rect">
              <a:avLst/>
            </a:prstGeom>
          </p:spPr>
        </p:pic>
        <p:pic>
          <p:nvPicPr>
            <p:cNvPr id="24" name="Graphic 17">
              <a:extLst>
                <a:ext uri="{FF2B5EF4-FFF2-40B4-BE49-F238E27FC236}">
                  <a16:creationId xmlns:a16="http://schemas.microsoft.com/office/drawing/2014/main" id="{372F3DA1-721F-4772-A985-1CD3C55858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96010" y="1380032"/>
              <a:ext cx="408224" cy="408224"/>
            </a:xfrm>
            <a:prstGeom prst="rect">
              <a:avLst/>
            </a:prstGeom>
          </p:spPr>
        </p:pic>
        <p:pic>
          <p:nvPicPr>
            <p:cNvPr id="28" name="Graphic 19">
              <a:extLst>
                <a:ext uri="{FF2B5EF4-FFF2-40B4-BE49-F238E27FC236}">
                  <a16:creationId xmlns:a16="http://schemas.microsoft.com/office/drawing/2014/main" id="{21C6B6DC-2E70-4645-95F1-D127AA918A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4569" y="1380032"/>
              <a:ext cx="408224" cy="408224"/>
            </a:xfrm>
            <a:prstGeom prst="rect">
              <a:avLst/>
            </a:prstGeom>
          </p:spPr>
        </p:pic>
        <p:cxnSp>
          <p:nvCxnSpPr>
            <p:cNvPr id="29" name="Straight Connector 28">
              <a:extLst>
                <a:ext uri="{FF2B5EF4-FFF2-40B4-BE49-F238E27FC236}">
                  <a16:creationId xmlns:a16="http://schemas.microsoft.com/office/drawing/2014/main" id="{2BFB3836-85B7-4300-B35D-551C2AB96487}"/>
                </a:ext>
              </a:extLst>
            </p:cNvPr>
            <p:cNvCxnSpPr>
              <a:cxnSpLocks/>
            </p:cNvCxnSpPr>
            <p:nvPr/>
          </p:nvCxnSpPr>
          <p:spPr>
            <a:xfrm>
              <a:off x="378664" y="1888426"/>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Freeform 40">
              <a:extLst>
                <a:ext uri="{FF2B5EF4-FFF2-40B4-BE49-F238E27FC236}">
                  <a16:creationId xmlns:a16="http://schemas.microsoft.com/office/drawing/2014/main" id="{E6FC1DEF-12F3-47B4-8E32-880FA5B0F8C8}"/>
                </a:ext>
              </a:extLst>
            </p:cNvPr>
            <p:cNvSpPr>
              <a:spLocks noChangeAspect="1" noEditPoints="1"/>
            </p:cNvSpPr>
            <p:nvPr/>
          </p:nvSpPr>
          <p:spPr bwMode="auto">
            <a:xfrm>
              <a:off x="7770248" y="1362993"/>
              <a:ext cx="306213" cy="44230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grpFill/>
            <a:ln>
              <a:noFill/>
            </a:ln>
            <a:extLst/>
          </p:spPr>
          <p:txBody>
            <a:bodyPr vert="horz" wrap="square" lIns="91349" tIns="45676" rIns="91349" bIns="456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519">
                <a:defRPr/>
              </a:pPr>
              <a:endParaRPr lang="en-US" sz="1801" kern="0">
                <a:latin typeface="Segoe UI"/>
              </a:endParaRPr>
            </a:p>
          </p:txBody>
        </p:sp>
        <p:pic>
          <p:nvPicPr>
            <p:cNvPr id="32" name="Picture 31">
              <a:extLst>
                <a:ext uri="{FF2B5EF4-FFF2-40B4-BE49-F238E27FC236}">
                  <a16:creationId xmlns:a16="http://schemas.microsoft.com/office/drawing/2014/main" id="{0E4945B8-0038-45B3-A162-CD51533A6800}"/>
                </a:ext>
              </a:extLst>
            </p:cNvPr>
            <p:cNvPicPr>
              <a:picLocks noChangeAspect="1"/>
            </p:cNvPicPr>
            <p:nvPr/>
          </p:nvPicPr>
          <p:blipFill>
            <a:blip r:embed="rId14"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58649" y="1379911"/>
              <a:ext cx="408467" cy="408467"/>
            </a:xfrm>
            <a:prstGeom prst="rect">
              <a:avLst/>
            </a:prstGeom>
            <a:grpFill/>
          </p:spPr>
        </p:pic>
        <p:pic>
          <p:nvPicPr>
            <p:cNvPr id="33" name="Graphic 14">
              <a:extLst>
                <a:ext uri="{FF2B5EF4-FFF2-40B4-BE49-F238E27FC236}">
                  <a16:creationId xmlns:a16="http://schemas.microsoft.com/office/drawing/2014/main" id="{0D6C1C96-A5C3-410B-BD8E-05B797AA017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355" y="1379911"/>
              <a:ext cx="408224" cy="408224"/>
            </a:xfrm>
            <a:prstGeom prst="rect">
              <a:avLst/>
            </a:prstGeom>
          </p:spPr>
        </p:pic>
      </p:grpSp>
      <p:sp>
        <p:nvSpPr>
          <p:cNvPr id="4" name="Rectangle 3">
            <a:extLst>
              <a:ext uri="{FF2B5EF4-FFF2-40B4-BE49-F238E27FC236}">
                <a16:creationId xmlns:a16="http://schemas.microsoft.com/office/drawing/2014/main" id="{88458417-1671-43FF-BBD0-24D7B17E392C}"/>
              </a:ext>
            </a:extLst>
          </p:cNvPr>
          <p:cNvSpPr/>
          <p:nvPr/>
        </p:nvSpPr>
        <p:spPr bwMode="auto">
          <a:xfrm>
            <a:off x="6310028" y="2631631"/>
            <a:ext cx="780374" cy="1954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BF2C29A0-471F-9E4E-B97A-EF0834F136EB}"/>
              </a:ext>
            </a:extLst>
          </p:cNvPr>
          <p:cNvSpPr txBox="1"/>
          <p:nvPr/>
        </p:nvSpPr>
        <p:spPr>
          <a:xfrm>
            <a:off x="520317" y="1759875"/>
            <a:ext cx="8293483" cy="2523298"/>
          </a:xfrm>
          <a:prstGeom prst="rect">
            <a:avLst/>
          </a:prstGeom>
          <a:solidFill>
            <a:schemeClr val="tx1">
              <a:lumMod val="75000"/>
              <a:lumOff val="25000"/>
              <a:alpha val="75000"/>
            </a:schemeClr>
          </a:solidFill>
        </p:spPr>
        <p:txBody>
          <a:bodyPr wrap="square" lIns="182828" tIns="146262" rIns="182828" bIns="146262" rtlCol="0">
            <a:spAutoFit/>
          </a:bodyPr>
          <a:lstStyle/>
          <a:p>
            <a:pPr marL="932418" lvl="1" indent="-466209" defTabSz="932384">
              <a:lnSpc>
                <a:spcPct val="120000"/>
              </a:lnSpc>
              <a:spcAft>
                <a:spcPts val="1224"/>
              </a:spcAft>
              <a:buFont typeface="Arial" panose="020B0604020202020204" pitchFamily="34" charset="0"/>
              <a:buChar char="•"/>
            </a:pPr>
            <a:r>
              <a:rPr lang="en-US" sz="2448" dirty="0">
                <a:solidFill>
                  <a:schemeClr val="bg1"/>
                </a:solidFill>
                <a:latin typeface="Segoe UI Semilight"/>
              </a:rPr>
              <a:t>Minimize context switching </a:t>
            </a:r>
          </a:p>
          <a:p>
            <a:pPr marL="932418" lvl="1" indent="-466209" defTabSz="932384">
              <a:lnSpc>
                <a:spcPct val="120000"/>
              </a:lnSpc>
              <a:spcAft>
                <a:spcPts val="1224"/>
              </a:spcAft>
              <a:buFont typeface="Arial" panose="020B0604020202020204" pitchFamily="34" charset="0"/>
              <a:buChar char="•"/>
            </a:pPr>
            <a:r>
              <a:rPr lang="nl-NL" sz="2448" dirty="0" err="1">
                <a:solidFill>
                  <a:schemeClr val="bg1"/>
                </a:solidFill>
                <a:latin typeface="Segoe UI Semilight"/>
              </a:rPr>
              <a:t>Use</a:t>
            </a:r>
            <a:r>
              <a:rPr lang="nl-NL" sz="2448" dirty="0">
                <a:solidFill>
                  <a:schemeClr val="bg1"/>
                </a:solidFill>
                <a:latin typeface="Segoe UI Semilight"/>
              </a:rPr>
              <a:t> </a:t>
            </a:r>
            <a:r>
              <a:rPr lang="nl-NL" sz="2448" dirty="0" err="1">
                <a:solidFill>
                  <a:schemeClr val="bg1"/>
                </a:solidFill>
                <a:latin typeface="Segoe UI Semilight"/>
              </a:rPr>
              <a:t>the</a:t>
            </a:r>
            <a:r>
              <a:rPr lang="en-US" sz="2448" dirty="0">
                <a:solidFill>
                  <a:schemeClr val="bg1"/>
                </a:solidFill>
                <a:latin typeface="Segoe UI Semilight"/>
              </a:rPr>
              <a:t> collaborative nature of the product</a:t>
            </a:r>
          </a:p>
          <a:p>
            <a:pPr marL="932418" lvl="1" indent="-466209" defTabSz="932384">
              <a:lnSpc>
                <a:spcPct val="120000"/>
              </a:lnSpc>
              <a:spcAft>
                <a:spcPts val="1224"/>
              </a:spcAft>
              <a:buFont typeface="Arial" panose="020B0604020202020204" pitchFamily="34" charset="0"/>
              <a:buChar char="•"/>
            </a:pPr>
            <a:r>
              <a:rPr lang="en-US" sz="2448" dirty="0">
                <a:solidFill>
                  <a:schemeClr val="bg1"/>
                </a:solidFill>
                <a:latin typeface="Segoe UI Semilight"/>
              </a:rPr>
              <a:t>Design for bite-size tasks </a:t>
            </a:r>
            <a:endParaRPr lang="nl-NL" sz="2448" dirty="0">
              <a:solidFill>
                <a:schemeClr val="bg1"/>
              </a:solidFill>
              <a:latin typeface="Segoe UI Semilight"/>
            </a:endParaRPr>
          </a:p>
          <a:p>
            <a:pPr marL="932418" lvl="1" indent="-466209" defTabSz="932384">
              <a:lnSpc>
                <a:spcPct val="120000"/>
              </a:lnSpc>
              <a:spcAft>
                <a:spcPts val="1224"/>
              </a:spcAft>
              <a:buFont typeface="Arial" panose="020B0604020202020204" pitchFamily="34" charset="0"/>
              <a:buChar char="•"/>
            </a:pPr>
            <a:r>
              <a:rPr lang="en-US" sz="2448" dirty="0">
                <a:solidFill>
                  <a:schemeClr val="bg1"/>
                </a:solidFill>
                <a:latin typeface="Segoe UI Semilight"/>
              </a:rPr>
              <a:t>Minimize extra chrome </a:t>
            </a:r>
          </a:p>
        </p:txBody>
      </p:sp>
    </p:spTree>
    <p:extLst>
      <p:ext uri="{BB962C8B-B14F-4D97-AF65-F5344CB8AC3E}">
        <p14:creationId xmlns:p14="http://schemas.microsoft.com/office/powerpoint/2010/main" val="27741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FA22A60A-704B-D74B-91CF-6DBB34785C6E}"/>
              </a:ext>
            </a:extLst>
          </p:cNvPr>
          <p:cNvPicPr>
            <a:picLocks noChangeAspect="1"/>
          </p:cNvPicPr>
          <p:nvPr/>
        </p:nvPicPr>
        <p:blipFill rotWithShape="1">
          <a:blip r:embed="rId2"/>
          <a:srcRect t="10736" r="-1" b="7298"/>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Title 1">
            <a:extLst>
              <a:ext uri="{FF2B5EF4-FFF2-40B4-BE49-F238E27FC236}">
                <a16:creationId xmlns:a16="http://schemas.microsoft.com/office/drawing/2014/main" id="{A62B3344-47DB-3948-A6A3-0B46B1EC629A}"/>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So, lets have a look at what a bot is!</a:t>
            </a:r>
          </a:p>
        </p:txBody>
      </p:sp>
    </p:spTree>
    <p:extLst>
      <p:ext uri="{BB962C8B-B14F-4D97-AF65-F5344CB8AC3E}">
        <p14:creationId xmlns:p14="http://schemas.microsoft.com/office/powerpoint/2010/main" val="3115803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Paul Keijzers (MVP)</a:t>
            </a:r>
          </a:p>
        </p:txBody>
      </p:sp>
      <p:sp>
        <p:nvSpPr>
          <p:cNvPr id="3" name="Marcador de texto 2"/>
          <p:cNvSpPr>
            <a:spLocks noGrp="1"/>
          </p:cNvSpPr>
          <p:nvPr>
            <p:ph type="body" sz="quarter" idx="12"/>
          </p:nvPr>
        </p:nvSpPr>
        <p:spPr/>
        <p:txBody>
          <a:bodyPr/>
          <a:lstStyle/>
          <a:p>
            <a:r>
              <a:rPr lang="en-US" dirty="0"/>
              <a:t>Developer/Consultant in Office 365</a:t>
            </a:r>
          </a:p>
        </p:txBody>
      </p:sp>
      <p:sp>
        <p:nvSpPr>
          <p:cNvPr id="4" name="Marcador de texto 3"/>
          <p:cNvSpPr>
            <a:spLocks noGrp="1"/>
          </p:cNvSpPr>
          <p:nvPr>
            <p:ph type="body" sz="quarter" idx="13"/>
          </p:nvPr>
        </p:nvSpPr>
        <p:spPr/>
        <p:txBody>
          <a:bodyPr>
            <a:normAutofit fontScale="55000" lnSpcReduction="20000"/>
          </a:bodyPr>
          <a:lstStyle/>
          <a:p>
            <a:r>
              <a:rPr lang="en-US" dirty="0" err="1"/>
              <a:t>Wortell</a:t>
            </a:r>
            <a:endParaRPr lang="en-US" dirty="0"/>
          </a:p>
        </p:txBody>
      </p:sp>
      <p:sp>
        <p:nvSpPr>
          <p:cNvPr id="5" name="Marcador de texto 4"/>
          <p:cNvSpPr>
            <a:spLocks noGrp="1"/>
          </p:cNvSpPr>
          <p:nvPr>
            <p:ph type="body" sz="quarter" idx="14"/>
          </p:nvPr>
        </p:nvSpPr>
        <p:spPr/>
        <p:txBody>
          <a:bodyPr>
            <a:normAutofit fontScale="70000" lnSpcReduction="20000"/>
          </a:bodyPr>
          <a:lstStyle/>
          <a:p>
            <a:r>
              <a:rPr lang="en-US" dirty="0"/>
              <a:t>https://</a:t>
            </a:r>
            <a:r>
              <a:rPr lang="en-US" dirty="0" err="1"/>
              <a:t>sharepoint-specialist.nu</a:t>
            </a:r>
            <a:endParaRPr lang="en-US" dirty="0"/>
          </a:p>
        </p:txBody>
      </p:sp>
      <p:sp>
        <p:nvSpPr>
          <p:cNvPr id="6" name="Marcador de texto 5"/>
          <p:cNvSpPr>
            <a:spLocks noGrp="1"/>
          </p:cNvSpPr>
          <p:nvPr>
            <p:ph type="body" sz="quarter" idx="15"/>
          </p:nvPr>
        </p:nvSpPr>
        <p:spPr/>
        <p:txBody>
          <a:bodyPr>
            <a:normAutofit fontScale="70000" lnSpcReduction="20000"/>
          </a:bodyPr>
          <a:lstStyle/>
          <a:p>
            <a:r>
              <a:rPr lang="en-US" dirty="0"/>
              <a:t>@</a:t>
            </a:r>
            <a:r>
              <a:rPr lang="en-US" dirty="0" err="1"/>
              <a:t>KbWorks</a:t>
            </a:r>
            <a:endParaRPr lang="en-US" dirty="0"/>
          </a:p>
        </p:txBody>
      </p:sp>
      <p:pic>
        <p:nvPicPr>
          <p:cNvPr id="10" name="Picture Placeholder 9">
            <a:extLst>
              <a:ext uri="{FF2B5EF4-FFF2-40B4-BE49-F238E27FC236}">
                <a16:creationId xmlns:a16="http://schemas.microsoft.com/office/drawing/2014/main" id="{E1DA320C-F506-3C47-A511-871D87A9FE5B}"/>
              </a:ext>
            </a:extLst>
          </p:cNvPr>
          <p:cNvPicPr>
            <a:picLocks noGrp="1" noChangeAspect="1"/>
          </p:cNvPicPr>
          <p:nvPr>
            <p:ph type="pic" sz="quarter" idx="16"/>
          </p:nvPr>
        </p:nvPicPr>
        <p:blipFill rotWithShape="1">
          <a:blip r:embed="rId3"/>
          <a:srcRect l="33346" r="37"/>
          <a:stretch/>
        </p:blipFill>
        <p:spPr>
          <a:xfrm rot="16200000">
            <a:off x="866166" y="1011600"/>
            <a:ext cx="2160000" cy="2160000"/>
          </a:xfrm>
        </p:spPr>
      </p:pic>
      <p:sp>
        <p:nvSpPr>
          <p:cNvPr id="8" name="Marcador de texto 7"/>
          <p:cNvSpPr>
            <a:spLocks noGrp="1"/>
          </p:cNvSpPr>
          <p:nvPr>
            <p:ph type="body" sz="quarter" idx="17"/>
          </p:nvPr>
        </p:nvSpPr>
        <p:spPr>
          <a:xfrm>
            <a:off x="1301231" y="4552809"/>
            <a:ext cx="8347504" cy="1887010"/>
          </a:xfrm>
        </p:spPr>
        <p:txBody>
          <a:bodyPr/>
          <a:lstStyle/>
          <a:p>
            <a:r>
              <a:rPr lang="en-US" dirty="0"/>
              <a:t>Paul Keijzers Busy with SharePoint and office 365 since the early days. Paul Is a round-table consultant with a focus on Development and Strategic Consultancy. </a:t>
            </a:r>
            <a:br>
              <a:rPr lang="en-US" dirty="0"/>
            </a:br>
            <a:r>
              <a:rPr lang="en-US" dirty="0"/>
              <a:t>Paul is always busy with the latest innovations around Office 365 in SharePoint.</a:t>
            </a:r>
          </a:p>
        </p:txBody>
      </p:sp>
      <p:sp>
        <p:nvSpPr>
          <p:cNvPr id="9" name="TextBox 8">
            <a:extLst>
              <a:ext uri="{FF2B5EF4-FFF2-40B4-BE49-F238E27FC236}">
                <a16:creationId xmlns:a16="http://schemas.microsoft.com/office/drawing/2014/main" id="{446EEC08-F385-534F-B260-9DD3C138DD97}"/>
              </a:ext>
            </a:extLst>
          </p:cNvPr>
          <p:cNvSpPr txBox="1"/>
          <p:nvPr/>
        </p:nvSpPr>
        <p:spPr>
          <a:xfrm>
            <a:off x="11137900" y="5689600"/>
            <a:ext cx="1143000" cy="369332"/>
          </a:xfrm>
          <a:prstGeom prst="rect">
            <a:avLst/>
          </a:prstGeom>
          <a:noFill/>
        </p:spPr>
        <p:txBody>
          <a:bodyPr wrap="square" rtlCol="0">
            <a:spAutoFit/>
          </a:bodyPr>
          <a:lstStyle/>
          <a:p>
            <a:r>
              <a:rPr lang="en-US" dirty="0"/>
              <a:t>#SPSMAD</a:t>
            </a:r>
          </a:p>
        </p:txBody>
      </p:sp>
    </p:spTree>
    <p:extLst>
      <p:ext uri="{BB962C8B-B14F-4D97-AF65-F5344CB8AC3E}">
        <p14:creationId xmlns:p14="http://schemas.microsoft.com/office/powerpoint/2010/main" val="4154477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22A7E-F86F-4E4F-9BBD-7F6544F60D3B}"/>
              </a:ext>
            </a:extLst>
          </p:cNvPr>
          <p:cNvPicPr>
            <a:picLocks noChangeAspect="1"/>
          </p:cNvPicPr>
          <p:nvPr/>
        </p:nvPicPr>
        <p:blipFill>
          <a:blip r:embed="rId3">
            <a:alphaModFix amt="37000"/>
          </a:blip>
          <a:stretch>
            <a:fillRect/>
          </a:stretch>
        </p:blipFill>
        <p:spPr>
          <a:xfrm>
            <a:off x="57856" y="0"/>
            <a:ext cx="12134143" cy="7114903"/>
          </a:xfrm>
          <a:prstGeom prst="rect">
            <a:avLst/>
          </a:prstGeom>
          <a:solidFill>
            <a:schemeClr val="tx1"/>
          </a:solidFill>
        </p:spPr>
      </p:pic>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p:txBody>
          <a:bodyPr/>
          <a:lstStyle/>
          <a:p>
            <a:r>
              <a:rPr lang="en-US" dirty="0">
                <a:solidFill>
                  <a:schemeClr val="bg1"/>
                </a:solidFill>
              </a:rPr>
              <a:t>Bots</a:t>
            </a:r>
          </a:p>
        </p:txBody>
      </p:sp>
      <p:sp>
        <p:nvSpPr>
          <p:cNvPr id="13" name="TextBox 12">
            <a:extLst/>
          </p:cNvPr>
          <p:cNvSpPr txBox="1"/>
          <p:nvPr/>
        </p:nvSpPr>
        <p:spPr>
          <a:xfrm>
            <a:off x="290154" y="2185181"/>
            <a:ext cx="5913005" cy="3108871"/>
          </a:xfrm>
          <a:prstGeom prst="rect">
            <a:avLst/>
          </a:prstGeom>
          <a:solidFill>
            <a:schemeClr val="bg1">
              <a:alpha val="35000"/>
            </a:schemeClr>
          </a:solidFill>
        </p:spPr>
        <p:txBody>
          <a:bodyPr wrap="square" lIns="179259" tIns="143407" rIns="179259" bIns="143407" rtlCol="0">
            <a:spAutoFit/>
          </a:bodyPr>
          <a:lstStyle/>
          <a:p>
            <a:pPr defTabSz="914192">
              <a:lnSpc>
                <a:spcPct val="120000"/>
              </a:lnSpc>
              <a:spcAft>
                <a:spcPts val="2400"/>
              </a:spcAft>
            </a:pPr>
            <a:r>
              <a:rPr lang="en-US" sz="2400" dirty="0">
                <a:solidFill>
                  <a:schemeClr val="bg1"/>
                </a:solidFill>
                <a:latin typeface="Segoe UI Semilight"/>
              </a:rPr>
              <a:t>Bots make it easy for users to interact with your app in Team conversations or 1:1</a:t>
            </a:r>
          </a:p>
          <a:p>
            <a:pPr defTabSz="914192">
              <a:lnSpc>
                <a:spcPct val="120000"/>
              </a:lnSpc>
              <a:spcAft>
                <a:spcPts val="2400"/>
              </a:spcAft>
            </a:pPr>
            <a:r>
              <a:rPr lang="en-US" sz="2400" dirty="0">
                <a:solidFill>
                  <a:schemeClr val="bg1"/>
                </a:solidFill>
                <a:latin typeface="Segoe UI Semilight"/>
              </a:rPr>
              <a:t>Built using Microsoft Bot Framework</a:t>
            </a:r>
          </a:p>
          <a:p>
            <a:pPr defTabSz="914192">
              <a:lnSpc>
                <a:spcPct val="120000"/>
              </a:lnSpc>
              <a:spcAft>
                <a:spcPts val="2400"/>
              </a:spcAft>
            </a:pPr>
            <a:r>
              <a:rPr lang="en-US" sz="2400" dirty="0">
                <a:solidFill>
                  <a:schemeClr val="bg1"/>
                </a:solidFill>
                <a:latin typeface="Segoe UI Semilight"/>
              </a:rPr>
              <a:t>Complete tasks via basic commands, menu or natural language</a:t>
            </a:r>
          </a:p>
        </p:txBody>
      </p:sp>
      <p:pic>
        <p:nvPicPr>
          <p:cNvPr id="23" name="Picture 22">
            <a:extLst>
              <a:ext uri="{FF2B5EF4-FFF2-40B4-BE49-F238E27FC236}">
                <a16:creationId xmlns:a16="http://schemas.microsoft.com/office/drawing/2014/main" id="{A946904F-C079-43D3-9CCE-A2B6FF38E9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96257" y="2408730"/>
            <a:ext cx="5327997" cy="3774694"/>
          </a:xfrm>
          <a:prstGeom prst="rect">
            <a:avLst/>
          </a:prstGeom>
          <a:effectLst>
            <a:outerShdw blurRad="406400" dist="152400" dir="5400000" algn="tl" rotWithShape="0">
              <a:prstClr val="black">
                <a:alpha val="10000"/>
              </a:prstClr>
            </a:outerShdw>
          </a:effectLst>
        </p:spPr>
      </p:pic>
      <p:grpSp>
        <p:nvGrpSpPr>
          <p:cNvPr id="32" name="Group 31"/>
          <p:cNvGrpSpPr/>
          <p:nvPr/>
        </p:nvGrpSpPr>
        <p:grpSpPr>
          <a:xfrm>
            <a:off x="590062" y="1363288"/>
            <a:ext cx="7616732" cy="525358"/>
            <a:chOff x="1811672" y="1281388"/>
            <a:chExt cx="7617812" cy="525433"/>
          </a:xfrm>
          <a:solidFill>
            <a:schemeClr val="bg1">
              <a:lumMod val="10000"/>
              <a:lumOff val="90000"/>
            </a:schemeClr>
          </a:solidFill>
        </p:grpSpPr>
        <p:pic>
          <p:nvPicPr>
            <p:cNvPr id="33" name="Graphic 14">
              <a:extLst>
                <a:ext uri="{FF2B5EF4-FFF2-40B4-BE49-F238E27FC236}">
                  <a16:creationId xmlns:a16="http://schemas.microsoft.com/office/drawing/2014/main" id="{5BB742E9-97DA-48E9-8982-863AA0B562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6151" y="1298427"/>
              <a:ext cx="408224" cy="408224"/>
            </a:xfrm>
            <a:prstGeom prst="rect">
              <a:avLst/>
            </a:prstGeom>
          </p:spPr>
        </p:pic>
        <p:pic>
          <p:nvPicPr>
            <p:cNvPr id="34" name="Graphic 15">
              <a:extLst>
                <a:ext uri="{FF2B5EF4-FFF2-40B4-BE49-F238E27FC236}">
                  <a16:creationId xmlns:a16="http://schemas.microsoft.com/office/drawing/2014/main" id="{71733AC5-6981-4FBF-A391-1FAA245D6D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4710" y="1298427"/>
              <a:ext cx="408224" cy="408224"/>
            </a:xfrm>
            <a:prstGeom prst="rect">
              <a:avLst/>
            </a:prstGeom>
          </p:spPr>
        </p:pic>
        <p:pic>
          <p:nvPicPr>
            <p:cNvPr id="35" name="Graphic 17">
              <a:extLst>
                <a:ext uri="{FF2B5EF4-FFF2-40B4-BE49-F238E27FC236}">
                  <a16:creationId xmlns:a16="http://schemas.microsoft.com/office/drawing/2014/main" id="{372F3DA1-721F-4772-A985-1CD3C55858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9033" y="1298427"/>
              <a:ext cx="408224" cy="408224"/>
            </a:xfrm>
            <a:prstGeom prst="rect">
              <a:avLst/>
            </a:prstGeom>
          </p:spPr>
        </p:pic>
        <p:pic>
          <p:nvPicPr>
            <p:cNvPr id="36" name="Graphic 19">
              <a:extLst>
                <a:ext uri="{FF2B5EF4-FFF2-40B4-BE49-F238E27FC236}">
                  <a16:creationId xmlns:a16="http://schemas.microsoft.com/office/drawing/2014/main" id="{21C6B6DC-2E70-4645-95F1-D127AA918A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67592" y="1298427"/>
              <a:ext cx="408224" cy="408224"/>
            </a:xfrm>
            <a:prstGeom prst="rect">
              <a:avLst/>
            </a:prstGeom>
          </p:spPr>
        </p:pic>
        <p:pic>
          <p:nvPicPr>
            <p:cNvPr id="37" name="Graphic 12">
              <a:extLst>
                <a:ext uri="{FF2B5EF4-FFF2-40B4-BE49-F238E27FC236}">
                  <a16:creationId xmlns:a16="http://schemas.microsoft.com/office/drawing/2014/main" id="{C5E0A659-248E-44D8-9868-3C1C4790DE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30474" y="1298427"/>
              <a:ext cx="408224" cy="408224"/>
            </a:xfrm>
            <a:prstGeom prst="rect">
              <a:avLst/>
            </a:prstGeom>
          </p:spPr>
        </p:pic>
        <p:cxnSp>
          <p:nvCxnSpPr>
            <p:cNvPr id="38" name="Straight Connector 37">
              <a:extLst>
                <a:ext uri="{FF2B5EF4-FFF2-40B4-BE49-F238E27FC236}">
                  <a16:creationId xmlns:a16="http://schemas.microsoft.com/office/drawing/2014/main" id="{2BFB3836-85B7-4300-B35D-551C2AB96487}"/>
                </a:ext>
              </a:extLst>
            </p:cNvPr>
            <p:cNvCxnSpPr>
              <a:cxnSpLocks/>
            </p:cNvCxnSpPr>
            <p:nvPr/>
          </p:nvCxnSpPr>
          <p:spPr>
            <a:xfrm>
              <a:off x="2950880" y="1806821"/>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Freeform 40">
              <a:extLst>
                <a:ext uri="{FF2B5EF4-FFF2-40B4-BE49-F238E27FC236}">
                  <a16:creationId xmlns:a16="http://schemas.microsoft.com/office/drawing/2014/main" id="{E6FC1DEF-12F3-47B4-8E32-880FA5B0F8C8}"/>
                </a:ext>
              </a:extLst>
            </p:cNvPr>
            <p:cNvSpPr>
              <a:spLocks noChangeAspect="1" noEditPoints="1"/>
            </p:cNvSpPr>
            <p:nvPr/>
          </p:nvSpPr>
          <p:spPr bwMode="auto">
            <a:xfrm>
              <a:off x="9123271" y="1281388"/>
              <a:ext cx="306213" cy="44230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grpFill/>
            <a:ln>
              <a:noFill/>
            </a:ln>
            <a:extLst/>
          </p:spPr>
          <p:txBody>
            <a:bodyPr vert="horz" wrap="square" lIns="91349" tIns="45676" rIns="91349" bIns="456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519">
                <a:defRPr/>
              </a:pPr>
              <a:endParaRPr lang="en-US" sz="1801" kern="0">
                <a:solidFill>
                  <a:sysClr val="windowText" lastClr="000000"/>
                </a:solidFill>
                <a:latin typeface="Segoe UI"/>
              </a:endParaRPr>
            </a:p>
          </p:txBody>
        </p:sp>
        <p:pic>
          <p:nvPicPr>
            <p:cNvPr id="40" name="Picture 39">
              <a:extLst>
                <a:ext uri="{FF2B5EF4-FFF2-40B4-BE49-F238E27FC236}">
                  <a16:creationId xmlns:a16="http://schemas.microsoft.com/office/drawing/2014/main" id="{0E4945B8-0038-45B3-A162-CD51533A6800}"/>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811672" y="1298306"/>
              <a:ext cx="408467" cy="408467"/>
            </a:xfrm>
            <a:prstGeom prst="rect">
              <a:avLst/>
            </a:prstGeom>
            <a:grpFill/>
          </p:spPr>
        </p:pic>
      </p:grpSp>
    </p:spTree>
    <p:extLst>
      <p:ext uri="{BB962C8B-B14F-4D97-AF65-F5344CB8AC3E}">
        <p14:creationId xmlns:p14="http://schemas.microsoft.com/office/powerpoint/2010/main" val="24682890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2F7B78D-A400-0D49-896F-8791936D018C}"/>
              </a:ext>
            </a:extLst>
          </p:cNvPr>
          <p:cNvPicPr>
            <a:picLocks noChangeAspect="1"/>
          </p:cNvPicPr>
          <p:nvPr/>
        </p:nvPicPr>
        <p:blipFill>
          <a:blip r:embed="rId3">
            <a:alphaModFix amt="37000"/>
          </a:blip>
          <a:stretch>
            <a:fillRect/>
          </a:stretch>
        </p:blipFill>
        <p:spPr>
          <a:xfrm>
            <a:off x="57856" y="0"/>
            <a:ext cx="12134143" cy="7114903"/>
          </a:xfrm>
          <a:prstGeom prst="rect">
            <a:avLst/>
          </a:prstGeom>
        </p:spPr>
      </p:pic>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a:xfrm>
            <a:off x="270066" y="289957"/>
            <a:ext cx="11654187" cy="899537"/>
          </a:xfrm>
        </p:spPr>
        <p:txBody>
          <a:bodyPr>
            <a:normAutofit/>
          </a:bodyPr>
          <a:lstStyle/>
          <a:p>
            <a:r>
              <a:rPr lang="en-US" sz="4800" dirty="0">
                <a:solidFill>
                  <a:schemeClr val="bg1"/>
                </a:solidFill>
              </a:rPr>
              <a:t>Bots – Building a great experience</a:t>
            </a:r>
          </a:p>
        </p:txBody>
      </p:sp>
      <p:sp>
        <p:nvSpPr>
          <p:cNvPr id="3" name="TextBox 2">
            <a:extLst>
              <a:ext uri="{FF2B5EF4-FFF2-40B4-BE49-F238E27FC236}">
                <a16:creationId xmlns:a16="http://schemas.microsoft.com/office/drawing/2014/main" id="{6844152C-C75C-4B26-9F3B-276AA67392E5}"/>
              </a:ext>
            </a:extLst>
          </p:cNvPr>
          <p:cNvSpPr txBox="1"/>
          <p:nvPr/>
        </p:nvSpPr>
        <p:spPr>
          <a:xfrm>
            <a:off x="434756" y="2696269"/>
            <a:ext cx="11096073" cy="2957967"/>
          </a:xfrm>
          <a:prstGeom prst="rect">
            <a:avLst/>
          </a:prstGeom>
          <a:solidFill>
            <a:schemeClr val="bg1">
              <a:lumMod val="10000"/>
              <a:lumOff val="90000"/>
              <a:alpha val="35000"/>
            </a:schemeClr>
          </a:solidFill>
        </p:spPr>
        <p:txBody>
          <a:bodyPr wrap="square" lIns="179234" tIns="143387" rIns="179234" bIns="143387" rtlCol="0">
            <a:spAutoFit/>
          </a:bodyPr>
          <a:lstStyle/>
          <a:p>
            <a:pPr marL="274267" lvl="1" indent="-274267" defTabSz="914016">
              <a:lnSpc>
                <a:spcPct val="120000"/>
              </a:lnSpc>
              <a:spcAft>
                <a:spcPts val="1200"/>
              </a:spcAft>
              <a:buFont typeface="Arial" panose="020B0604020202020204" pitchFamily="34" charset="0"/>
              <a:buChar char="•"/>
            </a:pPr>
            <a:r>
              <a:rPr lang="en-US" sz="2400" dirty="0">
                <a:solidFill>
                  <a:schemeClr val="bg1"/>
                </a:solidFill>
                <a:latin typeface="Segoe UI Semilight"/>
              </a:rPr>
              <a:t>Whether used as a CLI for your SaaS, or to manage workflows, create the experience that makes the most sense for your end users</a:t>
            </a:r>
          </a:p>
          <a:p>
            <a:pPr marL="274267" lvl="1" indent="-274267" defTabSz="914016">
              <a:lnSpc>
                <a:spcPct val="120000"/>
              </a:lnSpc>
              <a:spcAft>
                <a:spcPts val="1200"/>
              </a:spcAft>
              <a:buFont typeface="Arial" panose="020B0604020202020204" pitchFamily="34" charset="0"/>
              <a:buChar char="•"/>
            </a:pPr>
            <a:r>
              <a:rPr lang="en-US" sz="2400" dirty="0">
                <a:solidFill>
                  <a:schemeClr val="bg1"/>
                </a:solidFill>
                <a:latin typeface="Segoe UI Semilight"/>
              </a:rPr>
              <a:t>Use context to provide the appropriate functionality in channel vs. 1:1 chat</a:t>
            </a:r>
          </a:p>
          <a:p>
            <a:pPr marL="274267" lvl="1" indent="-274267" defTabSz="914016">
              <a:lnSpc>
                <a:spcPct val="120000"/>
              </a:lnSpc>
              <a:spcAft>
                <a:spcPts val="1200"/>
              </a:spcAft>
              <a:buFont typeface="Arial" panose="020B0604020202020204" pitchFamily="34" charset="0"/>
              <a:buChar char="•"/>
            </a:pPr>
            <a:r>
              <a:rPr lang="nl-NL" sz="2400" dirty="0" err="1">
                <a:solidFill>
                  <a:schemeClr val="bg1"/>
                </a:solidFill>
                <a:latin typeface="Segoe UI Semilight"/>
              </a:rPr>
              <a:t>Use</a:t>
            </a:r>
            <a:r>
              <a:rPr lang="en-US" sz="2400" dirty="0">
                <a:solidFill>
                  <a:schemeClr val="bg1"/>
                </a:solidFill>
                <a:latin typeface="Segoe UI Semilight"/>
              </a:rPr>
              <a:t> the Bot Framework and Microsoft Teams SDKs to easily consume APIs</a:t>
            </a:r>
          </a:p>
          <a:p>
            <a:pPr marL="274267" lvl="1" indent="-274267" defTabSz="914016">
              <a:lnSpc>
                <a:spcPct val="120000"/>
              </a:lnSpc>
              <a:buFont typeface="Arial" panose="020B0604020202020204" pitchFamily="34" charset="0"/>
              <a:buChar char="•"/>
            </a:pPr>
            <a:r>
              <a:rPr lang="en-US" sz="2400" dirty="0">
                <a:solidFill>
                  <a:schemeClr val="bg1"/>
                </a:solidFill>
                <a:latin typeface="Segoe UI Semilight"/>
              </a:rPr>
              <a:t>Use the input menu to keep your end users “on rails”</a:t>
            </a:r>
          </a:p>
        </p:txBody>
      </p:sp>
      <p:grpSp>
        <p:nvGrpSpPr>
          <p:cNvPr id="12" name="Group 11"/>
          <p:cNvGrpSpPr/>
          <p:nvPr/>
        </p:nvGrpSpPr>
        <p:grpSpPr>
          <a:xfrm>
            <a:off x="590062" y="1363288"/>
            <a:ext cx="7616732" cy="525358"/>
            <a:chOff x="1811672" y="1281388"/>
            <a:chExt cx="7617812" cy="525433"/>
          </a:xfrm>
          <a:solidFill>
            <a:schemeClr val="bg1">
              <a:lumMod val="10000"/>
              <a:lumOff val="90000"/>
            </a:schemeClr>
          </a:solidFill>
        </p:grpSpPr>
        <p:pic>
          <p:nvPicPr>
            <p:cNvPr id="15" name="Graphic 14">
              <a:extLst>
                <a:ext uri="{FF2B5EF4-FFF2-40B4-BE49-F238E27FC236}">
                  <a16:creationId xmlns:a16="http://schemas.microsoft.com/office/drawing/2014/main" id="{5BB742E9-97DA-48E9-8982-863AA0B562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6151" y="1298427"/>
              <a:ext cx="408224" cy="408224"/>
            </a:xfrm>
            <a:prstGeom prst="rect">
              <a:avLst/>
            </a:prstGeom>
          </p:spPr>
        </p:pic>
        <p:pic>
          <p:nvPicPr>
            <p:cNvPr id="17" name="Graphic 15">
              <a:extLst>
                <a:ext uri="{FF2B5EF4-FFF2-40B4-BE49-F238E27FC236}">
                  <a16:creationId xmlns:a16="http://schemas.microsoft.com/office/drawing/2014/main" id="{71733AC5-6981-4FBF-A391-1FAA245D6D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4710" y="1298427"/>
              <a:ext cx="408224" cy="408224"/>
            </a:xfrm>
            <a:prstGeom prst="rect">
              <a:avLst/>
            </a:prstGeom>
          </p:spPr>
        </p:pic>
        <p:pic>
          <p:nvPicPr>
            <p:cNvPr id="20" name="Graphic 17">
              <a:extLst>
                <a:ext uri="{FF2B5EF4-FFF2-40B4-BE49-F238E27FC236}">
                  <a16:creationId xmlns:a16="http://schemas.microsoft.com/office/drawing/2014/main" id="{372F3DA1-721F-4772-A985-1CD3C55858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9033" y="1298427"/>
              <a:ext cx="408224" cy="408224"/>
            </a:xfrm>
            <a:prstGeom prst="rect">
              <a:avLst/>
            </a:prstGeom>
          </p:spPr>
        </p:pic>
        <p:pic>
          <p:nvPicPr>
            <p:cNvPr id="22" name="Graphic 19">
              <a:extLst>
                <a:ext uri="{FF2B5EF4-FFF2-40B4-BE49-F238E27FC236}">
                  <a16:creationId xmlns:a16="http://schemas.microsoft.com/office/drawing/2014/main" id="{21C6B6DC-2E70-4645-95F1-D127AA918A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67592" y="1298427"/>
              <a:ext cx="408224" cy="408224"/>
            </a:xfrm>
            <a:prstGeom prst="rect">
              <a:avLst/>
            </a:prstGeom>
          </p:spPr>
        </p:pic>
        <p:pic>
          <p:nvPicPr>
            <p:cNvPr id="23" name="Graphic 12">
              <a:extLst>
                <a:ext uri="{FF2B5EF4-FFF2-40B4-BE49-F238E27FC236}">
                  <a16:creationId xmlns:a16="http://schemas.microsoft.com/office/drawing/2014/main" id="{C5E0A659-248E-44D8-9868-3C1C4790DE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30474" y="1298427"/>
              <a:ext cx="408224" cy="408224"/>
            </a:xfrm>
            <a:prstGeom prst="rect">
              <a:avLst/>
            </a:prstGeom>
          </p:spPr>
        </p:pic>
        <p:cxnSp>
          <p:nvCxnSpPr>
            <p:cNvPr id="24" name="Straight Connector 23">
              <a:extLst>
                <a:ext uri="{FF2B5EF4-FFF2-40B4-BE49-F238E27FC236}">
                  <a16:creationId xmlns:a16="http://schemas.microsoft.com/office/drawing/2014/main" id="{2BFB3836-85B7-4300-B35D-551C2AB96487}"/>
                </a:ext>
              </a:extLst>
            </p:cNvPr>
            <p:cNvCxnSpPr>
              <a:cxnSpLocks/>
            </p:cNvCxnSpPr>
            <p:nvPr/>
          </p:nvCxnSpPr>
          <p:spPr>
            <a:xfrm>
              <a:off x="2950880" y="1806821"/>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Freeform 40">
              <a:extLst>
                <a:ext uri="{FF2B5EF4-FFF2-40B4-BE49-F238E27FC236}">
                  <a16:creationId xmlns:a16="http://schemas.microsoft.com/office/drawing/2014/main" id="{E6FC1DEF-12F3-47B4-8E32-880FA5B0F8C8}"/>
                </a:ext>
              </a:extLst>
            </p:cNvPr>
            <p:cNvSpPr>
              <a:spLocks noChangeAspect="1" noEditPoints="1"/>
            </p:cNvSpPr>
            <p:nvPr/>
          </p:nvSpPr>
          <p:spPr bwMode="auto">
            <a:xfrm>
              <a:off x="9123271" y="1281388"/>
              <a:ext cx="306213" cy="44230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grpFill/>
            <a:ln>
              <a:noFill/>
            </a:ln>
            <a:extLst/>
          </p:spPr>
          <p:txBody>
            <a:bodyPr vert="horz" wrap="square" lIns="91349" tIns="45676" rIns="91349" bIns="456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519">
                <a:defRPr/>
              </a:pPr>
              <a:endParaRPr lang="en-US" sz="1801" kern="0">
                <a:solidFill>
                  <a:sysClr val="windowText" lastClr="000000"/>
                </a:solidFill>
                <a:latin typeface="Segoe UI"/>
              </a:endParaRPr>
            </a:p>
          </p:txBody>
        </p:sp>
        <p:pic>
          <p:nvPicPr>
            <p:cNvPr id="28" name="Picture 27">
              <a:extLst>
                <a:ext uri="{FF2B5EF4-FFF2-40B4-BE49-F238E27FC236}">
                  <a16:creationId xmlns:a16="http://schemas.microsoft.com/office/drawing/2014/main" id="{0E4945B8-0038-45B3-A162-CD51533A680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811672" y="1298306"/>
              <a:ext cx="408467" cy="408467"/>
            </a:xfrm>
            <a:prstGeom prst="rect">
              <a:avLst/>
            </a:prstGeom>
            <a:grpFill/>
          </p:spPr>
        </p:pic>
      </p:grpSp>
    </p:spTree>
    <p:extLst>
      <p:ext uri="{BB962C8B-B14F-4D97-AF65-F5344CB8AC3E}">
        <p14:creationId xmlns:p14="http://schemas.microsoft.com/office/powerpoint/2010/main" val="2327086113"/>
      </p:ext>
    </p:extLst>
  </p:cSld>
  <p:clrMapOvr>
    <a:masterClrMapping/>
  </p:clrMapOvr>
  <mc:AlternateContent xmlns:mc="http://schemas.openxmlformats.org/markup-compatibility/2006" xmlns:p14="http://schemas.microsoft.com/office/powerpoint/2010/main">
    <mc:Choice Requires="p14">
      <p:transition spd="med" p14:dur="700" advTm="162920">
        <p:fade/>
      </p:transition>
    </mc:Choice>
    <mc:Fallback xmlns="">
      <p:transition spd="med" advTm="16292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Placeholder 3">
            <a:extLst>
              <a:ext uri="{FF2B5EF4-FFF2-40B4-BE49-F238E27FC236}">
                <a16:creationId xmlns:a16="http://schemas.microsoft.com/office/drawing/2014/main" id="{078222A5-C67A-214F-8386-0FD65D0FFAB3}"/>
              </a:ext>
            </a:extLst>
          </p:cNvPr>
          <p:cNvPicPr>
            <a:picLocks noGrp="1" noChangeAspect="1"/>
          </p:cNvPicPr>
          <p:nvPr>
            <p:ph type="pic" sz="quarter" idx="10"/>
          </p:nvPr>
        </p:nvPicPr>
        <p:blipFill rotWithShape="1">
          <a:blip r:embed="rId2"/>
          <a:srcRect l="2254"/>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 name="Title 1">
            <a:extLst>
              <a:ext uri="{FF2B5EF4-FFF2-40B4-BE49-F238E27FC236}">
                <a16:creationId xmlns:a16="http://schemas.microsoft.com/office/drawing/2014/main" id="{CA2163CD-90AA-244B-ACF3-BA22965180E7}"/>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n-US" sz="3400"/>
              <a:t>Demo</a:t>
            </a:r>
            <a:br>
              <a:rPr lang="en-US" sz="3400"/>
            </a:br>
            <a:br>
              <a:rPr lang="en-US" sz="3400"/>
            </a:br>
            <a:r>
              <a:rPr lang="en-US" sz="3400"/>
              <a:t>How to create a bot in Teams</a:t>
            </a:r>
          </a:p>
        </p:txBody>
      </p:sp>
    </p:spTree>
    <p:extLst>
      <p:ext uri="{BB962C8B-B14F-4D97-AF65-F5344CB8AC3E}">
        <p14:creationId xmlns:p14="http://schemas.microsoft.com/office/powerpoint/2010/main" val="1105134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476AA47-A31B-6344-B669-951A1D16DFED}"/>
              </a:ext>
            </a:extLst>
          </p:cNvPr>
          <p:cNvPicPr>
            <a:picLocks noGrp="1" noChangeAspect="1"/>
          </p:cNvPicPr>
          <p:nvPr>
            <p:ph type="pic" sz="quarter" idx="10"/>
          </p:nvPr>
        </p:nvPicPr>
        <p:blipFill rotWithShape="1">
          <a:blip r:embed="rId2"/>
          <a:srcRect t="4665" b="9457"/>
          <a:stretch/>
        </p:blipFill>
        <p:spPr>
          <a:xfrm>
            <a:off x="20" y="10"/>
            <a:ext cx="12191980" cy="6857990"/>
          </a:xfrm>
          <a:prstGeom prst="rect">
            <a:avLst/>
          </a:prstGeom>
        </p:spPr>
      </p:pic>
      <p:sp>
        <p:nvSpPr>
          <p:cNvPr id="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79EE8AF-FDCA-EC4C-9AF5-3D51D3ACADB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700"/>
              <a:t>So, lets have a look at what a compose extension is!</a:t>
            </a:r>
          </a:p>
        </p:txBody>
      </p:sp>
    </p:spTree>
    <p:extLst>
      <p:ext uri="{BB962C8B-B14F-4D97-AF65-F5344CB8AC3E}">
        <p14:creationId xmlns:p14="http://schemas.microsoft.com/office/powerpoint/2010/main" val="422509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11">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6A47AFE-6487-834B-AE55-8EB8544FD91D}"/>
              </a:ext>
            </a:extLst>
          </p:cNvPr>
          <p:cNvPicPr>
            <a:picLocks noChangeAspect="1"/>
          </p:cNvPicPr>
          <p:nvPr/>
        </p:nvPicPr>
        <p:blipFill rotWithShape="1">
          <a:blip r:embed="rId3">
            <a:extLst/>
          </a:blip>
          <a:srcRect r="33176" b="2"/>
          <a:stretch/>
        </p:blipFill>
        <p:spPr>
          <a:xfrm>
            <a:off x="3639395" y="10"/>
            <a:ext cx="4023360" cy="298023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4" name="Picture Placeholder 3">
            <a:extLst>
              <a:ext uri="{FF2B5EF4-FFF2-40B4-BE49-F238E27FC236}">
                <a16:creationId xmlns:a16="http://schemas.microsoft.com/office/drawing/2014/main" id="{A2E47CF3-9C58-2041-801A-4E35DB0811C7}"/>
              </a:ext>
            </a:extLst>
          </p:cNvPr>
          <p:cNvPicPr>
            <a:picLocks noGrp="1" noChangeAspect="1"/>
          </p:cNvPicPr>
          <p:nvPr>
            <p:ph type="pic" sz="quarter" idx="10"/>
          </p:nvPr>
        </p:nvPicPr>
        <p:blipFill rotWithShape="1">
          <a:blip r:embed="rId4"/>
          <a:srcRect l="6977" r="53823" b="-1"/>
          <a:stretch/>
        </p:blipFill>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
        <p:nvSpPr>
          <p:cNvPr id="2" name="Title 1">
            <a:extLst>
              <a:ext uri="{FF2B5EF4-FFF2-40B4-BE49-F238E27FC236}">
                <a16:creationId xmlns:a16="http://schemas.microsoft.com/office/drawing/2014/main" id="{6378AE22-AB7E-B348-BB4E-82A80DA904E4}"/>
              </a:ext>
            </a:extLst>
          </p:cNvPr>
          <p:cNvSpPr>
            <a:spLocks noGrp="1"/>
          </p:cNvSpPr>
          <p:nvPr>
            <p:ph type="title"/>
          </p:nvPr>
        </p:nvSpPr>
        <p:spPr>
          <a:xfrm>
            <a:off x="804672" y="4007335"/>
            <a:ext cx="6455833" cy="1497998"/>
          </a:xfrm>
        </p:spPr>
        <p:txBody>
          <a:bodyPr vert="horz" lIns="91440" tIns="45720" rIns="91440" bIns="45720" rtlCol="0" anchor="t">
            <a:normAutofit/>
          </a:bodyPr>
          <a:lstStyle/>
          <a:p>
            <a:r>
              <a:rPr lang="en-US" sz="4800" kern="1200">
                <a:solidFill>
                  <a:schemeClr val="tx1"/>
                </a:solidFill>
                <a:latin typeface="+mj-lt"/>
                <a:ea typeface="+mj-ea"/>
                <a:cs typeface="+mj-cs"/>
              </a:rPr>
              <a:t>Compose Extensions</a:t>
            </a:r>
          </a:p>
        </p:txBody>
      </p:sp>
    </p:spTree>
    <p:extLst>
      <p:ext uri="{BB962C8B-B14F-4D97-AF65-F5344CB8AC3E}">
        <p14:creationId xmlns:p14="http://schemas.microsoft.com/office/powerpoint/2010/main" val="245210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B56F1D-B0C0-D946-9DB3-7E7166A21302}"/>
              </a:ext>
            </a:extLst>
          </p:cNvPr>
          <p:cNvPicPr>
            <a:picLocks noChangeAspect="1"/>
          </p:cNvPicPr>
          <p:nvPr/>
        </p:nvPicPr>
        <p:blipFill>
          <a:blip r:embed="rId3">
            <a:alphaModFix amt="36000"/>
          </a:blip>
          <a:stretch>
            <a:fillRect/>
          </a:stretch>
        </p:blipFill>
        <p:spPr>
          <a:xfrm>
            <a:off x="-1" y="0"/>
            <a:ext cx="12192000" cy="6862665"/>
          </a:xfrm>
          <a:prstGeom prst="rect">
            <a:avLst/>
          </a:prstGeom>
          <a:solidFill>
            <a:schemeClr val="bg2">
              <a:alpha val="33000"/>
            </a:schemeClr>
          </a:solidFill>
        </p:spPr>
      </p:pic>
      <p:sp>
        <p:nvSpPr>
          <p:cNvPr id="2" name="Title 1">
            <a:extLst>
              <a:ext uri="{FF2B5EF4-FFF2-40B4-BE49-F238E27FC236}">
                <a16:creationId xmlns:a16="http://schemas.microsoft.com/office/drawing/2014/main" id="{6AC8DAE9-128D-4764-91A1-4E26E49C5157}"/>
              </a:ext>
            </a:extLst>
          </p:cNvPr>
          <p:cNvSpPr>
            <a:spLocks noGrp="1"/>
          </p:cNvSpPr>
          <p:nvPr>
            <p:ph type="title"/>
          </p:nvPr>
        </p:nvSpPr>
        <p:spPr>
          <a:xfrm>
            <a:off x="601893" y="174160"/>
            <a:ext cx="10515600" cy="1325563"/>
          </a:xfrm>
        </p:spPr>
        <p:txBody>
          <a:bodyPr/>
          <a:lstStyle/>
          <a:p>
            <a:r>
              <a:rPr lang="en-US" b="1" dirty="0"/>
              <a:t>Compose – Building a great experience</a:t>
            </a:r>
          </a:p>
        </p:txBody>
      </p:sp>
      <p:sp>
        <p:nvSpPr>
          <p:cNvPr id="13" name="TextBox 12">
            <a:extLst/>
          </p:cNvPr>
          <p:cNvSpPr txBox="1"/>
          <p:nvPr/>
        </p:nvSpPr>
        <p:spPr>
          <a:xfrm>
            <a:off x="290154" y="2185181"/>
            <a:ext cx="10352446" cy="2517533"/>
          </a:xfrm>
          <a:prstGeom prst="rect">
            <a:avLst/>
          </a:prstGeom>
          <a:solidFill>
            <a:schemeClr val="tx1">
              <a:lumMod val="65000"/>
              <a:lumOff val="35000"/>
              <a:alpha val="75000"/>
            </a:schemeClr>
          </a:solidFill>
        </p:spPr>
        <p:txBody>
          <a:bodyPr wrap="square" lIns="179259" tIns="143407" rIns="179259" bIns="143407" rtlCol="0">
            <a:spAutoFit/>
          </a:bodyPr>
          <a:lstStyle/>
          <a:p>
            <a:pPr marL="746077" lvl="1" indent="-279779" defTabSz="932384">
              <a:lnSpc>
                <a:spcPct val="120000"/>
              </a:lnSpc>
              <a:spcAft>
                <a:spcPts val="1224"/>
              </a:spcAft>
              <a:buFont typeface="Arial" panose="020B0604020202020204" pitchFamily="34" charset="0"/>
              <a:buChar char="•"/>
            </a:pPr>
            <a:r>
              <a:rPr lang="en-US" sz="2448" dirty="0">
                <a:solidFill>
                  <a:schemeClr val="bg1"/>
                </a:solidFill>
                <a:latin typeface="Segoe UI Semilight"/>
              </a:rPr>
              <a:t>Share content that makes sense in conversations</a:t>
            </a:r>
          </a:p>
          <a:p>
            <a:pPr marL="746077" lvl="1" indent="-279779" defTabSz="932384">
              <a:lnSpc>
                <a:spcPct val="120000"/>
              </a:lnSpc>
              <a:spcAft>
                <a:spcPts val="1224"/>
              </a:spcAft>
              <a:buFont typeface="Arial" panose="020B0604020202020204" pitchFamily="34" charset="0"/>
              <a:buChar char="•"/>
            </a:pPr>
            <a:r>
              <a:rPr lang="en-US" sz="2448" dirty="0">
                <a:solidFill>
                  <a:schemeClr val="bg1"/>
                </a:solidFill>
                <a:latin typeface="Segoe UI Semilight"/>
              </a:rPr>
              <a:t>Take advantage of the rich card types</a:t>
            </a:r>
          </a:p>
          <a:p>
            <a:pPr marL="746077" lvl="1" indent="-279779" defTabSz="932384">
              <a:lnSpc>
                <a:spcPct val="120000"/>
              </a:lnSpc>
              <a:spcAft>
                <a:spcPts val="1224"/>
              </a:spcAft>
              <a:buFont typeface="Arial" panose="020B0604020202020204" pitchFamily="34" charset="0"/>
              <a:buChar char="•"/>
            </a:pPr>
            <a:r>
              <a:rPr lang="en-US" sz="2448" dirty="0">
                <a:solidFill>
                  <a:schemeClr val="bg1"/>
                </a:solidFill>
                <a:latin typeface="Segoe UI Semilight"/>
              </a:rPr>
              <a:t>Optimize search results to keep it snappy and responsive</a:t>
            </a:r>
          </a:p>
          <a:p>
            <a:pPr marL="746077" lvl="1" indent="-279779" defTabSz="932384">
              <a:lnSpc>
                <a:spcPct val="120000"/>
              </a:lnSpc>
              <a:spcAft>
                <a:spcPts val="1224"/>
              </a:spcAft>
              <a:buFont typeface="Arial" panose="020B0604020202020204" pitchFamily="34" charset="0"/>
              <a:buChar char="•"/>
            </a:pPr>
            <a:r>
              <a:rPr lang="en-US" sz="2448" dirty="0">
                <a:solidFill>
                  <a:schemeClr val="bg1"/>
                </a:solidFill>
                <a:latin typeface="Segoe UI Semilight"/>
              </a:rPr>
              <a:t>Leverage Teams SDKs to easily add to your core Bot offering</a:t>
            </a:r>
          </a:p>
        </p:txBody>
      </p:sp>
      <p:grpSp>
        <p:nvGrpSpPr>
          <p:cNvPr id="17" name="Group 16">
            <a:extLst>
              <a:ext uri="{FF2B5EF4-FFF2-40B4-BE49-F238E27FC236}">
                <a16:creationId xmlns:a16="http://schemas.microsoft.com/office/drawing/2014/main" id="{FCEE48FD-D2F9-9E44-8CB0-D2A08928BD7D}"/>
              </a:ext>
            </a:extLst>
          </p:cNvPr>
          <p:cNvGrpSpPr/>
          <p:nvPr/>
        </p:nvGrpSpPr>
        <p:grpSpPr>
          <a:xfrm>
            <a:off x="601893" y="1390126"/>
            <a:ext cx="7769463" cy="539406"/>
            <a:chOff x="589281" y="1362993"/>
            <a:chExt cx="7617812" cy="528877"/>
          </a:xfrm>
          <a:solidFill>
            <a:schemeClr val="tx1">
              <a:lumMod val="50000"/>
              <a:lumOff val="50000"/>
            </a:schemeClr>
          </a:solidFill>
        </p:grpSpPr>
        <p:pic>
          <p:nvPicPr>
            <p:cNvPr id="18" name="Graphic 17">
              <a:extLst>
                <a:ext uri="{FF2B5EF4-FFF2-40B4-BE49-F238E27FC236}">
                  <a16:creationId xmlns:a16="http://schemas.microsoft.com/office/drawing/2014/main" id="{D8F9078E-7F15-8E4C-A1CE-D360C7C700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3760" y="1380032"/>
              <a:ext cx="408224" cy="408224"/>
            </a:xfrm>
            <a:prstGeom prst="rect">
              <a:avLst/>
            </a:prstGeom>
          </p:spPr>
        </p:pic>
        <p:pic>
          <p:nvPicPr>
            <p:cNvPr id="19" name="Graphic 18">
              <a:extLst>
                <a:ext uri="{FF2B5EF4-FFF2-40B4-BE49-F238E27FC236}">
                  <a16:creationId xmlns:a16="http://schemas.microsoft.com/office/drawing/2014/main" id="{50C075D6-C248-CF42-9109-C55AA18FFC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82319" y="1380032"/>
              <a:ext cx="408224" cy="408224"/>
            </a:xfrm>
            <a:prstGeom prst="rect">
              <a:avLst/>
            </a:prstGeom>
          </p:spPr>
        </p:pic>
        <p:pic>
          <p:nvPicPr>
            <p:cNvPr id="20" name="Graphic 19">
              <a:extLst>
                <a:ext uri="{FF2B5EF4-FFF2-40B4-BE49-F238E27FC236}">
                  <a16:creationId xmlns:a16="http://schemas.microsoft.com/office/drawing/2014/main" id="{F6F84DDF-5369-024D-8D9B-9748A4FBB7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26642" y="1380032"/>
              <a:ext cx="408224" cy="408224"/>
            </a:xfrm>
            <a:prstGeom prst="rect">
              <a:avLst/>
            </a:prstGeom>
          </p:spPr>
        </p:pic>
        <p:pic>
          <p:nvPicPr>
            <p:cNvPr id="21" name="Graphic 20">
              <a:extLst>
                <a:ext uri="{FF2B5EF4-FFF2-40B4-BE49-F238E27FC236}">
                  <a16:creationId xmlns:a16="http://schemas.microsoft.com/office/drawing/2014/main" id="{BD68C3F4-78A4-9F41-A489-E28D4956D4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45201" y="1380032"/>
              <a:ext cx="408224" cy="408224"/>
            </a:xfrm>
            <a:prstGeom prst="rect">
              <a:avLst/>
            </a:prstGeom>
          </p:spPr>
        </p:pic>
        <p:cxnSp>
          <p:nvCxnSpPr>
            <p:cNvPr id="22" name="Straight Connector 21">
              <a:extLst>
                <a:ext uri="{FF2B5EF4-FFF2-40B4-BE49-F238E27FC236}">
                  <a16:creationId xmlns:a16="http://schemas.microsoft.com/office/drawing/2014/main" id="{D4CBEAF8-D003-864A-B753-2894D5C8F406}"/>
                </a:ext>
              </a:extLst>
            </p:cNvPr>
            <p:cNvCxnSpPr>
              <a:cxnSpLocks/>
            </p:cNvCxnSpPr>
            <p:nvPr/>
          </p:nvCxnSpPr>
          <p:spPr>
            <a:xfrm>
              <a:off x="2912704" y="1891870"/>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Freeform 40">
              <a:extLst>
                <a:ext uri="{FF2B5EF4-FFF2-40B4-BE49-F238E27FC236}">
                  <a16:creationId xmlns:a16="http://schemas.microsoft.com/office/drawing/2014/main" id="{424CE2BE-F002-534F-A82C-B798E6EA1A85}"/>
                </a:ext>
              </a:extLst>
            </p:cNvPr>
            <p:cNvSpPr>
              <a:spLocks noChangeAspect="1" noEditPoints="1"/>
            </p:cNvSpPr>
            <p:nvPr/>
          </p:nvSpPr>
          <p:spPr bwMode="auto">
            <a:xfrm>
              <a:off x="7900880" y="1362993"/>
              <a:ext cx="306213" cy="44230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grpFill/>
            <a:ln>
              <a:noFill/>
            </a:ln>
            <a:extLst/>
          </p:spPr>
          <p:txBody>
            <a:bodyPr vert="horz" wrap="square" lIns="93181" tIns="46592" rIns="93181" bIns="465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77">
                <a:defRPr/>
              </a:pPr>
              <a:endParaRPr lang="en-US" sz="1837" kern="0">
                <a:solidFill>
                  <a:sysClr val="windowText" lastClr="000000"/>
                </a:solidFill>
                <a:latin typeface="Segoe UI"/>
              </a:endParaRPr>
            </a:p>
          </p:txBody>
        </p:sp>
        <p:pic>
          <p:nvPicPr>
            <p:cNvPr id="25" name="Picture 24">
              <a:extLst>
                <a:ext uri="{FF2B5EF4-FFF2-40B4-BE49-F238E27FC236}">
                  <a16:creationId xmlns:a16="http://schemas.microsoft.com/office/drawing/2014/main" id="{9AFC38D4-CBAF-4A4B-AFC3-438BD39C96EC}"/>
                </a:ext>
              </a:extLst>
            </p:cNvPr>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589281" y="1379911"/>
              <a:ext cx="408467" cy="408467"/>
            </a:xfrm>
            <a:prstGeom prst="rect">
              <a:avLst/>
            </a:prstGeom>
            <a:grpFill/>
          </p:spPr>
        </p:pic>
        <p:pic>
          <p:nvPicPr>
            <p:cNvPr id="26" name="Graphic 17">
              <a:extLst>
                <a:ext uri="{FF2B5EF4-FFF2-40B4-BE49-F238E27FC236}">
                  <a16:creationId xmlns:a16="http://schemas.microsoft.com/office/drawing/2014/main" id="{2E7C402D-0EA7-FF41-ADCF-020E5BEF68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26582" y="1380003"/>
              <a:ext cx="408282" cy="408282"/>
            </a:xfrm>
            <a:prstGeom prst="rect">
              <a:avLst/>
            </a:prstGeom>
          </p:spPr>
        </p:pic>
        <p:pic>
          <p:nvPicPr>
            <p:cNvPr id="27" name="Graphic 22">
              <a:extLst>
                <a:ext uri="{FF2B5EF4-FFF2-40B4-BE49-F238E27FC236}">
                  <a16:creationId xmlns:a16="http://schemas.microsoft.com/office/drawing/2014/main" id="{90793310-422B-A143-8B7D-238EF80FD2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12730" y="1382161"/>
              <a:ext cx="408224" cy="408224"/>
            </a:xfrm>
            <a:prstGeom prst="rect">
              <a:avLst/>
            </a:prstGeom>
          </p:spPr>
        </p:pic>
      </p:grpSp>
    </p:spTree>
    <p:extLst>
      <p:ext uri="{BB962C8B-B14F-4D97-AF65-F5344CB8AC3E}">
        <p14:creationId xmlns:p14="http://schemas.microsoft.com/office/powerpoint/2010/main" val="41739618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5C857B3-F3FD-6C42-9BEC-BF946D574A34}"/>
              </a:ext>
            </a:extLst>
          </p:cNvPr>
          <p:cNvPicPr>
            <a:picLocks noGrp="1" noChangeAspect="1"/>
          </p:cNvPicPr>
          <p:nvPr>
            <p:ph type="pic" sz="quarter" idx="10"/>
          </p:nvPr>
        </p:nvPicPr>
        <p:blipFill rotWithShape="1">
          <a:blip r:embed="rId2"/>
          <a:srcRect t="6250"/>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E1CCC5E-4EE7-8542-896D-16A5F4362E8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So, lets have a look at what a </a:t>
            </a:r>
            <a:r>
              <a:rPr lang="en-US" sz="4000"/>
              <a:t>Connector</a:t>
            </a:r>
            <a:r>
              <a:rPr lang="en-US" sz="4000" dirty="0"/>
              <a:t> is!</a:t>
            </a:r>
          </a:p>
        </p:txBody>
      </p:sp>
    </p:spTree>
    <p:extLst>
      <p:ext uri="{BB962C8B-B14F-4D97-AF65-F5344CB8AC3E}">
        <p14:creationId xmlns:p14="http://schemas.microsoft.com/office/powerpoint/2010/main" val="368350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Placeholder 3">
            <a:extLst>
              <a:ext uri="{FF2B5EF4-FFF2-40B4-BE49-F238E27FC236}">
                <a16:creationId xmlns:a16="http://schemas.microsoft.com/office/drawing/2014/main" id="{CE284309-DA68-4E42-95C6-042418D270D5}"/>
              </a:ext>
            </a:extLst>
          </p:cNvPr>
          <p:cNvPicPr>
            <a:picLocks noGrp="1" noChangeAspect="1"/>
          </p:cNvPicPr>
          <p:nvPr>
            <p:ph type="pic" sz="quarter" idx="10"/>
          </p:nvPr>
        </p:nvPicPr>
        <p:blipFill rotWithShape="1">
          <a:blip r:embed="rId3"/>
          <a:srcRect l="3472" r="48144"/>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 name="Title 1">
            <a:extLst>
              <a:ext uri="{FF2B5EF4-FFF2-40B4-BE49-F238E27FC236}">
                <a16:creationId xmlns:a16="http://schemas.microsoft.com/office/drawing/2014/main" id="{D0D48491-780C-514E-990A-BF2C633A4B19}"/>
              </a:ext>
            </a:extLst>
          </p:cNvPr>
          <p:cNvSpPr>
            <a:spLocks noGrp="1"/>
          </p:cNvSpPr>
          <p:nvPr>
            <p:ph type="title"/>
          </p:nvPr>
        </p:nvSpPr>
        <p:spPr>
          <a:xfrm>
            <a:off x="804673" y="1536701"/>
            <a:ext cx="4524973" cy="3860492"/>
          </a:xfrm>
          <a:solidFill>
            <a:schemeClr val="tx1">
              <a:alpha val="30000"/>
            </a:schemeClr>
          </a:solidFill>
        </p:spPr>
        <p:txBody>
          <a:bodyPr vert="horz" lIns="91440" tIns="45720" rIns="91440" bIns="45720" rtlCol="0" anchor="t">
            <a:normAutofit fontScale="90000"/>
          </a:bodyPr>
          <a:lstStyle/>
          <a:p>
            <a:pPr>
              <a:spcAft>
                <a:spcPts val="2448"/>
              </a:spcAft>
            </a:pPr>
            <a:r>
              <a:rPr lang="en-US" sz="3200" dirty="0"/>
              <a:t>Push rich interactive cards into channels</a:t>
            </a:r>
            <a:br>
              <a:rPr lang="en-US" sz="3200" dirty="0"/>
            </a:br>
            <a:br>
              <a:rPr lang="en-US" sz="3200" dirty="0"/>
            </a:br>
            <a:r>
              <a:rPr lang="en-US" sz="3200" dirty="0"/>
              <a:t>Users can take quick actions like comment, select options, set a date</a:t>
            </a:r>
            <a:br>
              <a:rPr lang="en-US" sz="3200" dirty="0"/>
            </a:br>
            <a:br>
              <a:rPr lang="en-US" sz="3200" dirty="0"/>
            </a:br>
            <a:r>
              <a:rPr lang="en-US" sz="3200" dirty="0"/>
              <a:t>Fully supported in both Teams and Outlook</a:t>
            </a:r>
            <a:br>
              <a:rPr lang="en-US" sz="3200" dirty="0"/>
            </a:br>
            <a:endParaRPr lang="en-US" sz="1900" dirty="0"/>
          </a:p>
        </p:txBody>
      </p:sp>
      <p:grpSp>
        <p:nvGrpSpPr>
          <p:cNvPr id="19" name="Group 18">
            <a:extLst>
              <a:ext uri="{FF2B5EF4-FFF2-40B4-BE49-F238E27FC236}">
                <a16:creationId xmlns:a16="http://schemas.microsoft.com/office/drawing/2014/main" id="{D72B2DD4-05D1-F341-9B52-307B18776EF7}"/>
              </a:ext>
            </a:extLst>
          </p:cNvPr>
          <p:cNvGrpSpPr/>
          <p:nvPr/>
        </p:nvGrpSpPr>
        <p:grpSpPr>
          <a:xfrm>
            <a:off x="652273" y="864640"/>
            <a:ext cx="6066027" cy="489473"/>
            <a:chOff x="589281" y="1362993"/>
            <a:chExt cx="7617812" cy="525433"/>
          </a:xfrm>
          <a:solidFill>
            <a:schemeClr val="tx1"/>
          </a:solidFill>
        </p:grpSpPr>
        <p:pic>
          <p:nvPicPr>
            <p:cNvPr id="20" name="Graphic 15">
              <a:extLst>
                <a:ext uri="{FF2B5EF4-FFF2-40B4-BE49-F238E27FC236}">
                  <a16:creationId xmlns:a16="http://schemas.microsoft.com/office/drawing/2014/main" id="{EA4C17FD-E710-794B-A096-1E1F41E369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2319" y="1380032"/>
              <a:ext cx="408224" cy="408224"/>
            </a:xfrm>
            <a:prstGeom prst="rect">
              <a:avLst/>
            </a:prstGeom>
          </p:spPr>
        </p:pic>
        <p:pic>
          <p:nvPicPr>
            <p:cNvPr id="21" name="Graphic 17">
              <a:extLst>
                <a:ext uri="{FF2B5EF4-FFF2-40B4-BE49-F238E27FC236}">
                  <a16:creationId xmlns:a16="http://schemas.microsoft.com/office/drawing/2014/main" id="{81501A7C-9FE2-9B4A-95AA-31C21ED97E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26642" y="1380032"/>
              <a:ext cx="408224" cy="408224"/>
            </a:xfrm>
            <a:prstGeom prst="rect">
              <a:avLst/>
            </a:prstGeom>
          </p:spPr>
        </p:pic>
        <p:cxnSp>
          <p:nvCxnSpPr>
            <p:cNvPr id="22" name="Straight Connector 21">
              <a:extLst>
                <a:ext uri="{FF2B5EF4-FFF2-40B4-BE49-F238E27FC236}">
                  <a16:creationId xmlns:a16="http://schemas.microsoft.com/office/drawing/2014/main" id="{3562FF89-910C-6B4F-B266-9248AB372DF2}"/>
                </a:ext>
              </a:extLst>
            </p:cNvPr>
            <p:cNvCxnSpPr>
              <a:cxnSpLocks/>
            </p:cNvCxnSpPr>
            <p:nvPr/>
          </p:nvCxnSpPr>
          <p:spPr>
            <a:xfrm>
              <a:off x="4148972" y="1888426"/>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40">
              <a:extLst>
                <a:ext uri="{FF2B5EF4-FFF2-40B4-BE49-F238E27FC236}">
                  <a16:creationId xmlns:a16="http://schemas.microsoft.com/office/drawing/2014/main" id="{119513E6-898A-9C4D-8DE7-95758A2730C1}"/>
                </a:ext>
              </a:extLst>
            </p:cNvPr>
            <p:cNvSpPr>
              <a:spLocks noChangeAspect="1" noEditPoints="1"/>
            </p:cNvSpPr>
            <p:nvPr/>
          </p:nvSpPr>
          <p:spPr bwMode="auto">
            <a:xfrm>
              <a:off x="7900880" y="1362993"/>
              <a:ext cx="306213" cy="44230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grpFill/>
            <a:ln>
              <a:noFill/>
            </a:ln>
            <a:extLst/>
          </p:spPr>
          <p:txBody>
            <a:bodyPr vert="horz" wrap="square" lIns="93181" tIns="46592" rIns="93181" bIns="465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77">
                <a:defRPr/>
              </a:pPr>
              <a:endParaRPr lang="en-US" sz="1837" kern="0">
                <a:solidFill>
                  <a:sysClr val="windowText" lastClr="000000"/>
                </a:solidFill>
                <a:latin typeface="Segoe UI"/>
              </a:endParaRPr>
            </a:p>
          </p:txBody>
        </p:sp>
        <p:pic>
          <p:nvPicPr>
            <p:cNvPr id="24" name="Picture 23">
              <a:extLst>
                <a:ext uri="{FF2B5EF4-FFF2-40B4-BE49-F238E27FC236}">
                  <a16:creationId xmlns:a16="http://schemas.microsoft.com/office/drawing/2014/main" id="{2576D1A8-B91B-1047-A1D1-FCD9E3CF405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9281" y="1379911"/>
              <a:ext cx="408467" cy="408467"/>
            </a:xfrm>
            <a:prstGeom prst="rect">
              <a:avLst/>
            </a:prstGeom>
            <a:grpFill/>
          </p:spPr>
        </p:pic>
        <p:pic>
          <p:nvPicPr>
            <p:cNvPr id="25" name="Graphic 22">
              <a:extLst>
                <a:ext uri="{FF2B5EF4-FFF2-40B4-BE49-F238E27FC236}">
                  <a16:creationId xmlns:a16="http://schemas.microsoft.com/office/drawing/2014/main" id="{7A52922E-4FB2-D14B-BDFA-D0B3F87FB6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2730" y="1382161"/>
              <a:ext cx="408224" cy="408224"/>
            </a:xfrm>
            <a:prstGeom prst="rect">
              <a:avLst/>
            </a:prstGeom>
          </p:spPr>
        </p:pic>
        <p:pic>
          <p:nvPicPr>
            <p:cNvPr id="26" name="Graphic 25">
              <a:extLst>
                <a:ext uri="{FF2B5EF4-FFF2-40B4-BE49-F238E27FC236}">
                  <a16:creationId xmlns:a16="http://schemas.microsoft.com/office/drawing/2014/main" id="{95309946-E21F-DF46-9264-C7EB9BB3F4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68406" y="1380843"/>
              <a:ext cx="408282" cy="408282"/>
            </a:xfrm>
            <a:prstGeom prst="rect">
              <a:avLst/>
            </a:prstGeom>
          </p:spPr>
        </p:pic>
        <p:pic>
          <p:nvPicPr>
            <p:cNvPr id="27" name="Graphic 26">
              <a:extLst>
                <a:ext uri="{FF2B5EF4-FFF2-40B4-BE49-F238E27FC236}">
                  <a16:creationId xmlns:a16="http://schemas.microsoft.com/office/drawing/2014/main" id="{E3F2B54D-D3B7-C345-BDA8-2CE65C4ADE4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47495" y="1379911"/>
              <a:ext cx="408282" cy="408282"/>
            </a:xfrm>
            <a:prstGeom prst="rect">
              <a:avLst/>
            </a:prstGeom>
          </p:spPr>
        </p:pic>
        <p:cxnSp>
          <p:nvCxnSpPr>
            <p:cNvPr id="28" name="Straight Connector 27">
              <a:extLst>
                <a:ext uri="{FF2B5EF4-FFF2-40B4-BE49-F238E27FC236}">
                  <a16:creationId xmlns:a16="http://schemas.microsoft.com/office/drawing/2014/main" id="{6815BA5A-2992-E644-8E85-5355836E05FE}"/>
                </a:ext>
              </a:extLst>
            </p:cNvPr>
            <p:cNvCxnSpPr>
              <a:cxnSpLocks/>
            </p:cNvCxnSpPr>
            <p:nvPr/>
          </p:nvCxnSpPr>
          <p:spPr>
            <a:xfrm>
              <a:off x="5392553" y="1888426"/>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9" name="Title 1">
            <a:extLst>
              <a:ext uri="{FF2B5EF4-FFF2-40B4-BE49-F238E27FC236}">
                <a16:creationId xmlns:a16="http://schemas.microsoft.com/office/drawing/2014/main" id="{3EEDEA27-E3A9-FF47-92E4-939ACA8D991B}"/>
              </a:ext>
            </a:extLst>
          </p:cNvPr>
          <p:cNvSpPr txBox="1">
            <a:spLocks/>
          </p:cNvSpPr>
          <p:nvPr/>
        </p:nvSpPr>
        <p:spPr>
          <a:xfrm>
            <a:off x="529682" y="-52123"/>
            <a:ext cx="11889564" cy="917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96"/>
              <a:t>Notifications and connectors</a:t>
            </a:r>
            <a:endParaRPr lang="en-US" sz="4896" dirty="0"/>
          </a:p>
        </p:txBody>
      </p:sp>
    </p:spTree>
    <p:extLst>
      <p:ext uri="{BB962C8B-B14F-4D97-AF65-F5344CB8AC3E}">
        <p14:creationId xmlns:p14="http://schemas.microsoft.com/office/powerpoint/2010/main" val="30548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Placeholder 3">
            <a:extLst>
              <a:ext uri="{FF2B5EF4-FFF2-40B4-BE49-F238E27FC236}">
                <a16:creationId xmlns:a16="http://schemas.microsoft.com/office/drawing/2014/main" id="{AE074637-FED9-AC45-B973-2FA3AA878D5B}"/>
              </a:ext>
            </a:extLst>
          </p:cNvPr>
          <p:cNvPicPr>
            <a:picLocks noGrp="1" noChangeAspect="1"/>
          </p:cNvPicPr>
          <p:nvPr>
            <p:ph type="pic" sz="quarter" idx="10"/>
          </p:nvPr>
        </p:nvPicPr>
        <p:blipFill rotWithShape="1">
          <a:blip r:embed="rId2"/>
          <a:srcRect l="13937" r="20817"/>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 name="Title 1">
            <a:extLst>
              <a:ext uri="{FF2B5EF4-FFF2-40B4-BE49-F238E27FC236}">
                <a16:creationId xmlns:a16="http://schemas.microsoft.com/office/drawing/2014/main" id="{054060DB-102A-DE40-BC18-1D3A48B34F77}"/>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n-US" sz="3400" dirty="0"/>
              <a:t>Demo </a:t>
            </a:r>
            <a:br>
              <a:rPr lang="en-US" sz="3400" dirty="0"/>
            </a:br>
            <a:br>
              <a:rPr lang="en-US" sz="3400" dirty="0"/>
            </a:br>
            <a:r>
              <a:rPr lang="en-US" sz="3400" dirty="0"/>
              <a:t>Building a connector with flow</a:t>
            </a:r>
          </a:p>
        </p:txBody>
      </p:sp>
    </p:spTree>
    <p:extLst>
      <p:ext uri="{BB962C8B-B14F-4D97-AF65-F5344CB8AC3E}">
        <p14:creationId xmlns:p14="http://schemas.microsoft.com/office/powerpoint/2010/main" val="87511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CC1A9B-3AE3-0B47-BE54-5A56985B18B3}"/>
              </a:ext>
            </a:extLst>
          </p:cNvPr>
          <p:cNvPicPr>
            <a:picLocks noChangeAspect="1"/>
          </p:cNvPicPr>
          <p:nvPr/>
        </p:nvPicPr>
        <p:blipFill rotWithShape="1">
          <a:blip r:embed="rId3">
            <a:extLst/>
          </a:blip>
          <a:srcRect r="22945" b="-2"/>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14" name="Title 13">
            <a:extLst>
              <a:ext uri="{FF2B5EF4-FFF2-40B4-BE49-F238E27FC236}">
                <a16:creationId xmlns:a16="http://schemas.microsoft.com/office/drawing/2014/main" id="{A4D759EE-8B5B-B845-9859-A7CBADAF3655}"/>
              </a:ext>
            </a:extLst>
          </p:cNvPr>
          <p:cNvSpPr>
            <a:spLocks noGrp="1"/>
          </p:cNvSpPr>
          <p:nvPr>
            <p:ph type="ctrTitle"/>
          </p:nvPr>
        </p:nvSpPr>
        <p:spPr>
          <a:xfrm>
            <a:off x="627293" y="2222500"/>
            <a:ext cx="5142179" cy="2895600"/>
          </a:xfrm>
          <a:solidFill>
            <a:schemeClr val="tx1">
              <a:alpha val="35000"/>
            </a:schemeClr>
          </a:solidFill>
        </p:spPr>
        <p:txBody>
          <a:bodyPr anchor="t">
            <a:normAutofit/>
          </a:bodyPr>
          <a:lstStyle/>
          <a:p>
            <a:pPr algn="l" defTabSz="932563">
              <a:lnSpc>
                <a:spcPct val="120000"/>
              </a:lnSpc>
              <a:spcAft>
                <a:spcPts val="2448"/>
              </a:spcAft>
            </a:pPr>
            <a:r>
              <a:rPr lang="en-US" sz="2400" dirty="0">
                <a:latin typeface="Segoe UI Semilight"/>
              </a:rPr>
              <a:t>Notify users personally via the activity feed</a:t>
            </a:r>
            <a:br>
              <a:rPr lang="en-US" sz="2400" dirty="0">
                <a:latin typeface="Segoe UI Semilight"/>
              </a:rPr>
            </a:br>
            <a:br>
              <a:rPr lang="en-US" sz="2400" dirty="0">
                <a:latin typeface="Segoe UI Semilight"/>
              </a:rPr>
            </a:br>
            <a:r>
              <a:rPr lang="en-US" sz="2400" dirty="0">
                <a:latin typeface="Segoe UI Semilight"/>
              </a:rPr>
              <a:t>Same API as sending bot messages</a:t>
            </a:r>
            <a:br>
              <a:rPr lang="en-US" sz="2400" dirty="0">
                <a:latin typeface="Segoe UI Semilight"/>
              </a:rPr>
            </a:br>
            <a:br>
              <a:rPr lang="en-US" sz="2400" dirty="0">
                <a:latin typeface="Segoe UI Semilight"/>
              </a:rPr>
            </a:br>
            <a:r>
              <a:rPr lang="en-US" sz="2400" dirty="0">
                <a:latin typeface="Segoe UI Semilight"/>
              </a:rPr>
              <a:t>Deep link straight into tabs</a:t>
            </a:r>
            <a:endParaRPr lang="en-US" sz="3600" dirty="0"/>
          </a:p>
        </p:txBody>
      </p:sp>
      <p:grpSp>
        <p:nvGrpSpPr>
          <p:cNvPr id="17" name="Group 16">
            <a:extLst>
              <a:ext uri="{FF2B5EF4-FFF2-40B4-BE49-F238E27FC236}">
                <a16:creationId xmlns:a16="http://schemas.microsoft.com/office/drawing/2014/main" id="{D1EF4D7C-196F-2F40-9B13-A9C88560AE3D}"/>
              </a:ext>
            </a:extLst>
          </p:cNvPr>
          <p:cNvGrpSpPr/>
          <p:nvPr/>
        </p:nvGrpSpPr>
        <p:grpSpPr>
          <a:xfrm>
            <a:off x="627293" y="691627"/>
            <a:ext cx="6433907" cy="527573"/>
            <a:chOff x="589281" y="1362993"/>
            <a:chExt cx="7617812" cy="525433"/>
          </a:xfrm>
          <a:solidFill>
            <a:schemeClr val="tx1"/>
          </a:solidFill>
        </p:grpSpPr>
        <p:pic>
          <p:nvPicPr>
            <p:cNvPr id="18" name="Graphic 17">
              <a:extLst>
                <a:ext uri="{FF2B5EF4-FFF2-40B4-BE49-F238E27FC236}">
                  <a16:creationId xmlns:a16="http://schemas.microsoft.com/office/drawing/2014/main" id="{08926A1E-7C3B-FC42-9F00-9F48886F28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7674" y="1379911"/>
              <a:ext cx="408282" cy="408282"/>
            </a:xfrm>
            <a:prstGeom prst="rect">
              <a:avLst/>
            </a:prstGeom>
          </p:spPr>
        </p:pic>
        <p:pic>
          <p:nvPicPr>
            <p:cNvPr id="19" name="Graphic 14">
              <a:extLst>
                <a:ext uri="{FF2B5EF4-FFF2-40B4-BE49-F238E27FC236}">
                  <a16:creationId xmlns:a16="http://schemas.microsoft.com/office/drawing/2014/main" id="{065FA2C3-DE9A-CA46-8F2B-D68E110A33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3760" y="1380032"/>
              <a:ext cx="408224" cy="408224"/>
            </a:xfrm>
            <a:prstGeom prst="rect">
              <a:avLst/>
            </a:prstGeom>
          </p:spPr>
        </p:pic>
        <p:pic>
          <p:nvPicPr>
            <p:cNvPr id="21" name="Graphic 17">
              <a:extLst>
                <a:ext uri="{FF2B5EF4-FFF2-40B4-BE49-F238E27FC236}">
                  <a16:creationId xmlns:a16="http://schemas.microsoft.com/office/drawing/2014/main" id="{D6F550C9-1C4B-9E46-B59E-751E136A58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26642" y="1380032"/>
              <a:ext cx="408224" cy="408224"/>
            </a:xfrm>
            <a:prstGeom prst="rect">
              <a:avLst/>
            </a:prstGeom>
          </p:spPr>
        </p:pic>
        <p:pic>
          <p:nvPicPr>
            <p:cNvPr id="22" name="Graphic 19">
              <a:extLst>
                <a:ext uri="{FF2B5EF4-FFF2-40B4-BE49-F238E27FC236}">
                  <a16:creationId xmlns:a16="http://schemas.microsoft.com/office/drawing/2014/main" id="{9BC0C36A-5FD4-DB46-ADB4-7242BDE6A4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45201" y="1380032"/>
              <a:ext cx="408224" cy="408224"/>
            </a:xfrm>
            <a:prstGeom prst="rect">
              <a:avLst/>
            </a:prstGeom>
          </p:spPr>
        </p:pic>
        <p:cxnSp>
          <p:nvCxnSpPr>
            <p:cNvPr id="23" name="Straight Connector 22">
              <a:extLst>
                <a:ext uri="{FF2B5EF4-FFF2-40B4-BE49-F238E27FC236}">
                  <a16:creationId xmlns:a16="http://schemas.microsoft.com/office/drawing/2014/main" id="{BCE2603D-32FC-3C46-B141-AD3BB5352C67}"/>
                </a:ext>
              </a:extLst>
            </p:cNvPr>
            <p:cNvCxnSpPr>
              <a:cxnSpLocks/>
            </p:cNvCxnSpPr>
            <p:nvPr/>
          </p:nvCxnSpPr>
          <p:spPr>
            <a:xfrm>
              <a:off x="6605474" y="1888426"/>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Freeform 40">
              <a:extLst>
                <a:ext uri="{FF2B5EF4-FFF2-40B4-BE49-F238E27FC236}">
                  <a16:creationId xmlns:a16="http://schemas.microsoft.com/office/drawing/2014/main" id="{D9DC9AE3-E59A-0442-B53F-E42E3740C769}"/>
                </a:ext>
              </a:extLst>
            </p:cNvPr>
            <p:cNvSpPr>
              <a:spLocks noChangeAspect="1" noEditPoints="1"/>
            </p:cNvSpPr>
            <p:nvPr/>
          </p:nvSpPr>
          <p:spPr bwMode="auto">
            <a:xfrm>
              <a:off x="7900880" y="1362993"/>
              <a:ext cx="306213" cy="44230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grpFill/>
            <a:ln>
              <a:noFill/>
            </a:ln>
            <a:extLst/>
          </p:spPr>
          <p:txBody>
            <a:bodyPr vert="horz" wrap="square" lIns="93181" tIns="46592" rIns="93181" bIns="465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77">
                <a:defRPr/>
              </a:pPr>
              <a:endParaRPr lang="en-US" sz="1837" kern="0">
                <a:solidFill>
                  <a:sysClr val="windowText" lastClr="000000"/>
                </a:solidFill>
                <a:latin typeface="Segoe UI"/>
              </a:endParaRPr>
            </a:p>
          </p:txBody>
        </p:sp>
        <p:pic>
          <p:nvPicPr>
            <p:cNvPr id="25" name="Picture 24">
              <a:extLst>
                <a:ext uri="{FF2B5EF4-FFF2-40B4-BE49-F238E27FC236}">
                  <a16:creationId xmlns:a16="http://schemas.microsoft.com/office/drawing/2014/main" id="{B041A8FE-4466-A448-AA36-A882000571E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89281" y="1379911"/>
              <a:ext cx="408467" cy="408467"/>
            </a:xfrm>
            <a:prstGeom prst="rect">
              <a:avLst/>
            </a:prstGeom>
            <a:grpFill/>
          </p:spPr>
        </p:pic>
        <p:pic>
          <p:nvPicPr>
            <p:cNvPr id="26" name="Graphic 22">
              <a:extLst>
                <a:ext uri="{FF2B5EF4-FFF2-40B4-BE49-F238E27FC236}">
                  <a16:creationId xmlns:a16="http://schemas.microsoft.com/office/drawing/2014/main" id="{EBE17411-BBDA-814E-ADA5-8A333C6D4B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12730" y="1382161"/>
              <a:ext cx="408224" cy="408224"/>
            </a:xfrm>
            <a:prstGeom prst="rect">
              <a:avLst/>
            </a:prstGeom>
          </p:spPr>
        </p:pic>
      </p:grpSp>
      <p:sp>
        <p:nvSpPr>
          <p:cNvPr id="27" name="Title 1">
            <a:extLst>
              <a:ext uri="{FF2B5EF4-FFF2-40B4-BE49-F238E27FC236}">
                <a16:creationId xmlns:a16="http://schemas.microsoft.com/office/drawing/2014/main" id="{20AA39C2-F8F5-404F-82C1-28C118E04203}"/>
              </a:ext>
            </a:extLst>
          </p:cNvPr>
          <p:cNvSpPr txBox="1">
            <a:spLocks/>
          </p:cNvSpPr>
          <p:nvPr/>
        </p:nvSpPr>
        <p:spPr>
          <a:xfrm>
            <a:off x="-236289" y="-194304"/>
            <a:ext cx="11889564" cy="9175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96"/>
              <a:t>Activity feed</a:t>
            </a:r>
            <a:endParaRPr lang="en-US" sz="4896" dirty="0"/>
          </a:p>
        </p:txBody>
      </p:sp>
    </p:spTree>
    <p:extLst>
      <p:ext uri="{BB962C8B-B14F-4D97-AF65-F5344CB8AC3E}">
        <p14:creationId xmlns:p14="http://schemas.microsoft.com/office/powerpoint/2010/main" val="13245519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249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59965AC-55C3-624E-8AE3-1DE226D54EE3}"/>
              </a:ext>
            </a:extLst>
          </p:cNvPr>
          <p:cNvPicPr>
            <a:picLocks noChangeAspect="1"/>
          </p:cNvPicPr>
          <p:nvPr/>
        </p:nvPicPr>
        <p:blipFill rotWithShape="1">
          <a:blip r:embed="rId2"/>
          <a:srcRect l="776" r="10259"/>
          <a:stretch/>
        </p:blipFill>
        <p:spPr>
          <a:xfrm>
            <a:off x="6664870" y="1"/>
            <a:ext cx="5527130" cy="6857999"/>
          </a:xfrm>
          <a:prstGeom prst="rect">
            <a:avLst/>
          </a:prstGeom>
        </p:spPr>
      </p:pic>
      <p:sp>
        <p:nvSpPr>
          <p:cNvPr id="8" name="Title 7">
            <a:extLst>
              <a:ext uri="{FF2B5EF4-FFF2-40B4-BE49-F238E27FC236}">
                <a16:creationId xmlns:a16="http://schemas.microsoft.com/office/drawing/2014/main" id="{B574FA63-DCD2-3344-A8B7-C8D0FC0BA9EE}"/>
              </a:ext>
            </a:extLst>
          </p:cNvPr>
          <p:cNvSpPr>
            <a:spLocks noGrp="1"/>
          </p:cNvSpPr>
          <p:nvPr>
            <p:ph type="ctrTitle"/>
          </p:nvPr>
        </p:nvSpPr>
        <p:spPr>
          <a:xfrm>
            <a:off x="832473" y="1613844"/>
            <a:ext cx="6243828" cy="5091756"/>
          </a:xfrm>
          <a:solidFill>
            <a:schemeClr val="tx1">
              <a:alpha val="35000"/>
            </a:schemeClr>
          </a:solidFill>
        </p:spPr>
        <p:txBody>
          <a:bodyPr anchor="t">
            <a:noAutofit/>
          </a:bodyPr>
          <a:lstStyle/>
          <a:p>
            <a:pPr algn="l" defTabSz="932563">
              <a:lnSpc>
                <a:spcPct val="120000"/>
              </a:lnSpc>
              <a:spcAft>
                <a:spcPts val="1224"/>
              </a:spcAft>
            </a:pPr>
            <a:r>
              <a:rPr lang="en-US" sz="2800" dirty="0">
                <a:latin typeface="Segoe UI Semilight"/>
              </a:rPr>
              <a:t>Integrate with the Microsoft Graph in your Teams app</a:t>
            </a:r>
            <a:br>
              <a:rPr lang="en-US" sz="2800" dirty="0">
                <a:latin typeface="Segoe UI Semilight"/>
              </a:rPr>
            </a:br>
            <a:br>
              <a:rPr lang="en-US" sz="1600" dirty="0">
                <a:latin typeface="Segoe UI Semilight"/>
              </a:rPr>
            </a:br>
            <a:r>
              <a:rPr lang="nl-NL" sz="2800" dirty="0" err="1">
                <a:latin typeface="Segoe UI Semilight"/>
              </a:rPr>
              <a:t>Use</a:t>
            </a:r>
            <a:r>
              <a:rPr lang="en-US" sz="2800" dirty="0">
                <a:latin typeface="Segoe UI Semilight"/>
              </a:rPr>
              <a:t> existing Graph APIs like emails, documents, and calendar</a:t>
            </a:r>
            <a:br>
              <a:rPr lang="en-US" sz="2800" dirty="0">
                <a:latin typeface="Segoe UI Semilight"/>
              </a:rPr>
            </a:br>
            <a:br>
              <a:rPr lang="en-US" sz="2800" dirty="0">
                <a:latin typeface="Segoe UI Semilight"/>
              </a:rPr>
            </a:br>
            <a:r>
              <a:rPr lang="en-US" sz="2800" dirty="0">
                <a:latin typeface="Segoe UI Semilight"/>
              </a:rPr>
              <a:t>Teams-specific APIs available today in Beta with more coming soon</a:t>
            </a:r>
            <a:br>
              <a:rPr lang="en-US" sz="2800" dirty="0">
                <a:latin typeface="Segoe UI Semilight"/>
              </a:rPr>
            </a:br>
            <a:r>
              <a:rPr lang="en-US" sz="2800" dirty="0">
                <a:latin typeface="Segoe UI Semilight"/>
              </a:rPr>
              <a:t>-</a:t>
            </a:r>
            <a:r>
              <a:rPr lang="en-US" sz="1800" dirty="0">
                <a:latin typeface="Segoe UI Semilight"/>
              </a:rPr>
              <a:t>List of teams</a:t>
            </a:r>
            <a:br>
              <a:rPr lang="en-US" sz="1800" dirty="0">
                <a:latin typeface="Segoe UI Semilight"/>
              </a:rPr>
            </a:br>
            <a:r>
              <a:rPr lang="en-US" sz="1800" dirty="0">
                <a:latin typeface="Segoe UI Semilight"/>
              </a:rPr>
              <a:t>-List of channels</a:t>
            </a:r>
            <a:br>
              <a:rPr lang="en-US" sz="1800" dirty="0">
                <a:latin typeface="Segoe UI Semilight"/>
              </a:rPr>
            </a:br>
            <a:r>
              <a:rPr lang="en-US" sz="1800" dirty="0">
                <a:latin typeface="Segoe UI Semilight"/>
              </a:rPr>
              <a:t>-Create a channel</a:t>
            </a:r>
            <a:endParaRPr lang="en-US" sz="2800" dirty="0"/>
          </a:p>
        </p:txBody>
      </p:sp>
      <p:grpSp>
        <p:nvGrpSpPr>
          <p:cNvPr id="14" name="Group 13">
            <a:extLst>
              <a:ext uri="{FF2B5EF4-FFF2-40B4-BE49-F238E27FC236}">
                <a16:creationId xmlns:a16="http://schemas.microsoft.com/office/drawing/2014/main" id="{B317FAF2-4558-2740-9F44-D3E0176A4E11}"/>
              </a:ext>
            </a:extLst>
          </p:cNvPr>
          <p:cNvGrpSpPr/>
          <p:nvPr/>
        </p:nvGrpSpPr>
        <p:grpSpPr>
          <a:xfrm>
            <a:off x="954634" y="974996"/>
            <a:ext cx="5799328" cy="520700"/>
            <a:chOff x="589281" y="1360291"/>
            <a:chExt cx="7728591" cy="528135"/>
          </a:xfrm>
          <a:solidFill>
            <a:schemeClr val="tx1"/>
          </a:solidFill>
        </p:grpSpPr>
        <p:sp>
          <p:nvSpPr>
            <p:cNvPr id="15" name="Freeform 40">
              <a:extLst>
                <a:ext uri="{FF2B5EF4-FFF2-40B4-BE49-F238E27FC236}">
                  <a16:creationId xmlns:a16="http://schemas.microsoft.com/office/drawing/2014/main" id="{1F9AA38D-73C4-A049-B9A9-FF34307ABAC2}"/>
                </a:ext>
              </a:extLst>
            </p:cNvPr>
            <p:cNvSpPr>
              <a:spLocks noChangeAspect="1" noEditPoints="1"/>
            </p:cNvSpPr>
            <p:nvPr/>
          </p:nvSpPr>
          <p:spPr bwMode="auto">
            <a:xfrm>
              <a:off x="7892930" y="1360291"/>
              <a:ext cx="306212" cy="44230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accent1"/>
            </a:solidFill>
            <a:ln>
              <a:solidFill>
                <a:schemeClr val="accent1"/>
              </a:solidFill>
            </a:ln>
            <a:extLst/>
          </p:spPr>
          <p:txBody>
            <a:bodyPr vert="horz" wrap="square" lIns="93181" tIns="46592" rIns="93181" bIns="465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77">
                <a:defRPr/>
              </a:pPr>
              <a:endParaRPr lang="en-US" sz="1837" kern="0">
                <a:solidFill>
                  <a:sysClr val="windowText" lastClr="000000"/>
                </a:solidFill>
                <a:latin typeface="Segoe UI"/>
              </a:endParaRPr>
            </a:p>
          </p:txBody>
        </p:sp>
        <p:pic>
          <p:nvPicPr>
            <p:cNvPr id="17" name="Graphic 14">
              <a:extLst>
                <a:ext uri="{FF2B5EF4-FFF2-40B4-BE49-F238E27FC236}">
                  <a16:creationId xmlns:a16="http://schemas.microsoft.com/office/drawing/2014/main" id="{6FD1E5FC-EDF7-694D-8C60-618792BDE6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3760" y="1380032"/>
              <a:ext cx="408224" cy="408224"/>
            </a:xfrm>
            <a:prstGeom prst="rect">
              <a:avLst/>
            </a:prstGeom>
          </p:spPr>
        </p:pic>
        <p:pic>
          <p:nvPicPr>
            <p:cNvPr id="19" name="Graphic 17">
              <a:extLst>
                <a:ext uri="{FF2B5EF4-FFF2-40B4-BE49-F238E27FC236}">
                  <a16:creationId xmlns:a16="http://schemas.microsoft.com/office/drawing/2014/main" id="{808CA74D-66AB-CD4A-93CA-F8A34F9C9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6642" y="1380032"/>
              <a:ext cx="408224" cy="408224"/>
            </a:xfrm>
            <a:prstGeom prst="rect">
              <a:avLst/>
            </a:prstGeom>
          </p:spPr>
        </p:pic>
        <p:pic>
          <p:nvPicPr>
            <p:cNvPr id="20" name="Graphic 19">
              <a:extLst>
                <a:ext uri="{FF2B5EF4-FFF2-40B4-BE49-F238E27FC236}">
                  <a16:creationId xmlns:a16="http://schemas.microsoft.com/office/drawing/2014/main" id="{BAF39B62-9161-6347-A2F6-37474825C1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5201" y="1380032"/>
              <a:ext cx="408224" cy="408224"/>
            </a:xfrm>
            <a:prstGeom prst="rect">
              <a:avLst/>
            </a:prstGeom>
          </p:spPr>
        </p:pic>
        <p:cxnSp>
          <p:nvCxnSpPr>
            <p:cNvPr id="21" name="Straight Connector 20">
              <a:extLst>
                <a:ext uri="{FF2B5EF4-FFF2-40B4-BE49-F238E27FC236}">
                  <a16:creationId xmlns:a16="http://schemas.microsoft.com/office/drawing/2014/main" id="{17608451-AAE6-5E46-B460-51EF1842BA55}"/>
                </a:ext>
              </a:extLst>
            </p:cNvPr>
            <p:cNvCxnSpPr>
              <a:cxnSpLocks/>
            </p:cNvCxnSpPr>
            <p:nvPr/>
          </p:nvCxnSpPr>
          <p:spPr>
            <a:xfrm>
              <a:off x="7750460" y="1888426"/>
              <a:ext cx="567412" cy="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CBB8A80-05CF-9E4E-BE67-79CCC82C452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9281" y="1379911"/>
              <a:ext cx="408467" cy="408467"/>
            </a:xfrm>
            <a:prstGeom prst="rect">
              <a:avLst/>
            </a:prstGeom>
            <a:grpFill/>
          </p:spPr>
        </p:pic>
        <p:pic>
          <p:nvPicPr>
            <p:cNvPr id="23" name="Graphic 22">
              <a:extLst>
                <a:ext uri="{FF2B5EF4-FFF2-40B4-BE49-F238E27FC236}">
                  <a16:creationId xmlns:a16="http://schemas.microsoft.com/office/drawing/2014/main" id="{F82FB81A-292A-444B-89DF-ECFE4E3C9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12730" y="1382161"/>
              <a:ext cx="408224" cy="408224"/>
            </a:xfrm>
            <a:prstGeom prst="rect">
              <a:avLst/>
            </a:prstGeom>
          </p:spPr>
        </p:pic>
        <p:pic>
          <p:nvPicPr>
            <p:cNvPr id="24" name="Graphic 15">
              <a:extLst>
                <a:ext uri="{FF2B5EF4-FFF2-40B4-BE49-F238E27FC236}">
                  <a16:creationId xmlns:a16="http://schemas.microsoft.com/office/drawing/2014/main" id="{31666B8F-565B-E74C-9DA3-65B4CF4571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0271" y="1380032"/>
              <a:ext cx="408224" cy="408224"/>
            </a:xfrm>
            <a:prstGeom prst="rect">
              <a:avLst/>
            </a:prstGeom>
          </p:spPr>
        </p:pic>
      </p:grpSp>
      <p:sp>
        <p:nvSpPr>
          <p:cNvPr id="12" name="Rectangle 11">
            <a:extLst>
              <a:ext uri="{FF2B5EF4-FFF2-40B4-BE49-F238E27FC236}">
                <a16:creationId xmlns:a16="http://schemas.microsoft.com/office/drawing/2014/main" id="{9B94BBCF-B62F-0B47-AC92-1A86ABC8230D}"/>
              </a:ext>
            </a:extLst>
          </p:cNvPr>
          <p:cNvSpPr/>
          <p:nvPr/>
        </p:nvSpPr>
        <p:spPr>
          <a:xfrm>
            <a:off x="804672" y="341429"/>
            <a:ext cx="3248710" cy="646331"/>
          </a:xfrm>
          <a:prstGeom prst="rect">
            <a:avLst/>
          </a:prstGeom>
        </p:spPr>
        <p:txBody>
          <a:bodyPr wrap="none">
            <a:spAutoFit/>
          </a:bodyPr>
          <a:lstStyle/>
          <a:p>
            <a:r>
              <a:rPr lang="en-US" sz="3600" dirty="0"/>
              <a:t>Microsoft Graph</a:t>
            </a:r>
          </a:p>
        </p:txBody>
      </p:sp>
    </p:spTree>
    <p:extLst>
      <p:ext uri="{BB962C8B-B14F-4D97-AF65-F5344CB8AC3E}">
        <p14:creationId xmlns:p14="http://schemas.microsoft.com/office/powerpoint/2010/main" val="168375440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blip>
          <a:srcRect/>
          <a:stretch>
            <a:fillRect/>
          </a:stretch>
        </a:blip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64F10469-407A-7345-8444-D9DCAA99EA94}"/>
              </a:ext>
            </a:extLst>
          </p:cNvPr>
          <p:cNvGraphicFramePr>
            <a:graphicFrameLocks noGrp="1"/>
          </p:cNvGraphicFramePr>
          <p:nvPr>
            <p:extLst>
              <p:ext uri="{D42A27DB-BD31-4B8C-83A1-F6EECF244321}">
                <p14:modId xmlns:p14="http://schemas.microsoft.com/office/powerpoint/2010/main" val="489621576"/>
              </p:ext>
            </p:extLst>
          </p:nvPr>
        </p:nvGraphicFramePr>
        <p:xfrm>
          <a:off x="433286" y="2087563"/>
          <a:ext cx="11427027" cy="3970776"/>
        </p:xfrm>
        <a:graphic>
          <a:graphicData uri="http://schemas.openxmlformats.org/drawingml/2006/table">
            <a:tbl>
              <a:tblPr firstRow="1" bandRow="1"/>
              <a:tblGrid>
                <a:gridCol w="3809009">
                  <a:extLst>
                    <a:ext uri="{9D8B030D-6E8A-4147-A177-3AD203B41FA5}">
                      <a16:colId xmlns:a16="http://schemas.microsoft.com/office/drawing/2014/main" val="4226409758"/>
                    </a:ext>
                  </a:extLst>
                </a:gridCol>
                <a:gridCol w="3809009">
                  <a:extLst>
                    <a:ext uri="{9D8B030D-6E8A-4147-A177-3AD203B41FA5}">
                      <a16:colId xmlns:a16="http://schemas.microsoft.com/office/drawing/2014/main" val="1927813535"/>
                    </a:ext>
                  </a:extLst>
                </a:gridCol>
                <a:gridCol w="3809009">
                  <a:extLst>
                    <a:ext uri="{9D8B030D-6E8A-4147-A177-3AD203B41FA5}">
                      <a16:colId xmlns:a16="http://schemas.microsoft.com/office/drawing/2014/main" val="1995890332"/>
                    </a:ext>
                  </a:extLst>
                </a:gridCol>
              </a:tblGrid>
              <a:tr h="1881012">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a:lnSpc>
                          <a:spcPct val="200000"/>
                        </a:lnSpc>
                      </a:pPr>
                      <a:r>
                        <a:rPr lang="en-US" sz="1800" b="1" dirty="0">
                          <a:solidFill>
                            <a:schemeClr val="bg1"/>
                          </a:solidFill>
                          <a:latin typeface="+mn-lt"/>
                        </a:rPr>
                        <a:t>Channel</a:t>
                      </a:r>
                      <a:r>
                        <a:rPr lang="en-US" sz="1800" b="1" baseline="0" dirty="0">
                          <a:solidFill>
                            <a:schemeClr val="bg1"/>
                          </a:solidFill>
                          <a:latin typeface="+mn-lt"/>
                        </a:rPr>
                        <a:t> Tabs</a:t>
                      </a:r>
                    </a:p>
                    <a:p>
                      <a:pPr marL="274320" indent="-274320">
                        <a:lnSpc>
                          <a:spcPct val="120000"/>
                        </a:lnSpc>
                        <a:spcBef>
                          <a:spcPts val="800"/>
                        </a:spcBef>
                        <a:buFont typeface="Arial" panose="020B0604020202020204" pitchFamily="34" charset="0"/>
                        <a:buChar char="•"/>
                      </a:pPr>
                      <a:r>
                        <a:rPr lang="en-US" sz="1400" b="0" i="0" baseline="0" dirty="0">
                          <a:solidFill>
                            <a:schemeClr val="bg1"/>
                          </a:solidFill>
                          <a:latin typeface="Segoe UI" charset="0"/>
                          <a:ea typeface="Segoe UI" charset="0"/>
                          <a:cs typeface="Segoe UI" charset="0"/>
                        </a:rPr>
                        <a:t>Sharing group information</a:t>
                      </a:r>
                    </a:p>
                    <a:p>
                      <a:pPr marL="274320" indent="-274320">
                        <a:lnSpc>
                          <a:spcPct val="120000"/>
                        </a:lnSpc>
                        <a:spcBef>
                          <a:spcPts val="800"/>
                        </a:spcBef>
                        <a:buFont typeface="Arial" panose="020B0604020202020204" pitchFamily="34" charset="0"/>
                        <a:buChar char="•"/>
                      </a:pPr>
                      <a:r>
                        <a:rPr lang="en-US" sz="1400" b="0" i="0" baseline="0" dirty="0">
                          <a:solidFill>
                            <a:schemeClr val="bg1"/>
                          </a:solidFill>
                          <a:latin typeface="Segoe UI" charset="0"/>
                          <a:ea typeface="Segoe UI" charset="0"/>
                          <a:cs typeface="Segoe UI" charset="0"/>
                        </a:rPr>
                        <a:t>Pin information or tools important for the channel</a:t>
                      </a:r>
                    </a:p>
                    <a:p>
                      <a:pPr marL="285750" indent="-285750">
                        <a:buFontTx/>
                        <a:buChar char="-"/>
                      </a:pPr>
                      <a:endParaRPr lang="en-US" sz="1800" b="0" dirty="0">
                        <a:solidFill>
                          <a:schemeClr val="bg1"/>
                        </a:solidFill>
                        <a:latin typeface="+mn-lt"/>
                      </a:endParaRPr>
                    </a:p>
                  </a:txBody>
                  <a:tcPr marL="512932" marR="512932" marT="0" marB="0">
                    <a:lnL>
                      <a:noFill/>
                    </a:lnL>
                    <a:lnR>
                      <a:noFill/>
                    </a:lnR>
                    <a:lnT>
                      <a:noFill/>
                    </a:lnT>
                    <a:lnB>
                      <a:noFill/>
                    </a:lnB>
                    <a:lnTlToBr w="12700" cmpd="sng">
                      <a:noFill/>
                      <a:prstDash val="solid"/>
                    </a:lnTlToBr>
                    <a:lnBlToTr w="12700" cmpd="sng">
                      <a:noFill/>
                      <a:prstDash val="solid"/>
                    </a:lnBlToTr>
                    <a:solidFill>
                      <a:schemeClr val="tx1">
                        <a:lumMod val="65000"/>
                        <a:lumOff val="35000"/>
                        <a:alpha val="65000"/>
                      </a:schemeClr>
                    </a:solid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a:lnSpc>
                          <a:spcPct val="200000"/>
                        </a:lnSpc>
                      </a:pPr>
                      <a:r>
                        <a:rPr lang="en-US" sz="1800" b="1" dirty="0">
                          <a:solidFill>
                            <a:schemeClr val="bg1"/>
                          </a:solidFill>
                          <a:latin typeface="+mn-lt"/>
                        </a:rPr>
                        <a:t>Connectors</a:t>
                      </a:r>
                    </a:p>
                    <a:p>
                      <a:pPr marL="274320" indent="-274320">
                        <a:lnSpc>
                          <a:spcPct val="120000"/>
                        </a:lnSpc>
                        <a:spcBef>
                          <a:spcPts val="800"/>
                        </a:spcBef>
                        <a:buFont typeface="Arial" panose="020B0604020202020204" pitchFamily="34" charset="0"/>
                        <a:buChar char="•"/>
                      </a:pPr>
                      <a:r>
                        <a:rPr lang="en-US" sz="1400" b="0" i="0" dirty="0">
                          <a:solidFill>
                            <a:schemeClr val="bg1"/>
                          </a:solidFill>
                          <a:latin typeface="Segoe UI" charset="0"/>
                          <a:ea typeface="Segoe UI" charset="0"/>
                          <a:cs typeface="Segoe UI" charset="0"/>
                        </a:rPr>
                        <a:t>Simple</a:t>
                      </a:r>
                      <a:r>
                        <a:rPr lang="en-US" sz="1400" b="0" i="0" baseline="0" dirty="0">
                          <a:solidFill>
                            <a:schemeClr val="bg1"/>
                          </a:solidFill>
                          <a:latin typeface="Segoe UI" charset="0"/>
                          <a:ea typeface="Segoe UI" charset="0"/>
                          <a:cs typeface="Segoe UI" charset="0"/>
                        </a:rPr>
                        <a:t> webhook notifications in channels In and outgoing</a:t>
                      </a:r>
                    </a:p>
                  </a:txBody>
                  <a:tcPr marL="512932" marR="512932" marT="0" marB="0">
                    <a:lnL>
                      <a:noFill/>
                    </a:lnL>
                    <a:lnR>
                      <a:noFill/>
                    </a:lnR>
                    <a:lnT>
                      <a:noFill/>
                    </a:lnT>
                    <a:lnB>
                      <a:noFill/>
                    </a:lnB>
                    <a:lnTlToBr w="12700" cmpd="sng">
                      <a:noFill/>
                      <a:prstDash val="solid"/>
                    </a:lnTlToBr>
                    <a:lnBlToTr w="12700" cmpd="sng">
                      <a:noFill/>
                      <a:prstDash val="solid"/>
                    </a:lnBlToTr>
                    <a:solidFill>
                      <a:schemeClr val="tx1">
                        <a:lumMod val="65000"/>
                        <a:lumOff val="35000"/>
                        <a:alpha val="65000"/>
                      </a:schemeClr>
                    </a:solid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a:lnSpc>
                          <a:spcPct val="200000"/>
                        </a:lnSpc>
                      </a:pPr>
                      <a:r>
                        <a:rPr lang="en-US" sz="1800" b="1" dirty="0">
                          <a:solidFill>
                            <a:schemeClr val="bg1"/>
                          </a:solidFill>
                          <a:latin typeface="+mn-lt"/>
                        </a:rPr>
                        <a:t>Bots in channels</a:t>
                      </a:r>
                    </a:p>
                    <a:p>
                      <a:pPr marL="274320" indent="-274320">
                        <a:lnSpc>
                          <a:spcPct val="120000"/>
                        </a:lnSpc>
                        <a:spcBef>
                          <a:spcPts val="800"/>
                        </a:spcBef>
                        <a:buFont typeface="Arial" panose="020B0604020202020204" pitchFamily="34" charset="0"/>
                        <a:buChar char="•"/>
                      </a:pPr>
                      <a:r>
                        <a:rPr lang="en-US" sz="1400" b="0" i="0" dirty="0">
                          <a:solidFill>
                            <a:schemeClr val="bg1"/>
                          </a:solidFill>
                          <a:latin typeface="Segoe UI" charset="0"/>
                          <a:ea typeface="Segoe UI" charset="0"/>
                          <a:cs typeface="Segoe UI" charset="0"/>
                        </a:rPr>
                        <a:t>Coordinate tasks in a team environment</a:t>
                      </a:r>
                    </a:p>
                    <a:p>
                      <a:pPr marL="274320" indent="-274320">
                        <a:lnSpc>
                          <a:spcPct val="120000"/>
                        </a:lnSpc>
                        <a:spcBef>
                          <a:spcPts val="800"/>
                        </a:spcBef>
                        <a:buFont typeface="Arial" panose="020B0604020202020204" pitchFamily="34" charset="0"/>
                        <a:buChar char="•"/>
                      </a:pPr>
                      <a:r>
                        <a:rPr lang="en-US" sz="1400" b="0" i="0" dirty="0">
                          <a:solidFill>
                            <a:schemeClr val="bg1"/>
                          </a:solidFill>
                          <a:latin typeface="Segoe UI" charset="0"/>
                          <a:ea typeface="Segoe UI" charset="0"/>
                          <a:cs typeface="Segoe UI" charset="0"/>
                        </a:rPr>
                        <a:t>Broadly</a:t>
                      </a:r>
                      <a:r>
                        <a:rPr lang="en-US" sz="1400" b="0" i="0" baseline="0" dirty="0">
                          <a:solidFill>
                            <a:schemeClr val="bg1"/>
                          </a:solidFill>
                          <a:latin typeface="Segoe UI" charset="0"/>
                          <a:ea typeface="Segoe UI" charset="0"/>
                          <a:cs typeface="Segoe UI" charset="0"/>
                        </a:rPr>
                        <a:t> share information</a:t>
                      </a:r>
                    </a:p>
                  </a:txBody>
                  <a:tcPr marL="512932" marR="512932" marT="0" marB="0">
                    <a:lnL>
                      <a:noFill/>
                    </a:lnL>
                    <a:lnR>
                      <a:noFill/>
                    </a:lnR>
                    <a:lnT>
                      <a:noFill/>
                    </a:lnT>
                    <a:lnB>
                      <a:noFill/>
                    </a:lnB>
                    <a:lnTlToBr w="12700" cmpd="sng">
                      <a:noFill/>
                      <a:prstDash val="solid"/>
                    </a:lnTlToBr>
                    <a:lnBlToTr w="12700" cmpd="sng">
                      <a:noFill/>
                      <a:prstDash val="solid"/>
                    </a:lnBlToTr>
                    <a:solidFill>
                      <a:schemeClr val="tx1">
                        <a:lumMod val="65000"/>
                        <a:lumOff val="35000"/>
                        <a:alpha val="65000"/>
                      </a:schemeClr>
                    </a:solidFill>
                  </a:tcPr>
                </a:tc>
                <a:extLst>
                  <a:ext uri="{0D108BD9-81ED-4DB2-BD59-A6C34878D82A}">
                    <a16:rowId xmlns:a16="http://schemas.microsoft.com/office/drawing/2014/main" val="2267548171"/>
                  </a:ext>
                </a:extLst>
              </a:tr>
              <a:tr h="2089764">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marL="0" marR="0" lvl="0" indent="0" algn="l" defTabSz="914367"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Semilight"/>
                          <a:ea typeface="+mn-ea"/>
                          <a:cs typeface="+mn-cs"/>
                        </a:rPr>
                        <a:t>Compose Extensions</a:t>
                      </a:r>
                    </a:p>
                    <a:p>
                      <a:pPr marL="274320" marR="0" lvl="0" indent="-274320" algn="l" defTabSz="914367" rtl="0" eaLnBrk="1" fontAlgn="auto" latinLnBrk="0" hangingPunct="1">
                        <a:lnSpc>
                          <a:spcPct val="120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charset="0"/>
                          <a:ea typeface="Segoe UI" charset="0"/>
                          <a:cs typeface="Segoe UI" charset="0"/>
                        </a:rPr>
                        <a:t>Make it easy for your users to look up and share information</a:t>
                      </a:r>
                    </a:p>
                  </a:txBody>
                  <a:tcPr marL="512932" marR="512932" marT="0" marB="0">
                    <a:lnL>
                      <a:noFill/>
                    </a:lnL>
                    <a:lnR>
                      <a:noFill/>
                    </a:lnR>
                    <a:lnT>
                      <a:noFill/>
                    </a:lnT>
                    <a:lnB>
                      <a:noFill/>
                    </a:lnB>
                    <a:lnTlToBr w="12700" cmpd="sng">
                      <a:noFill/>
                      <a:prstDash val="solid"/>
                    </a:lnTlToBr>
                    <a:lnBlToTr w="12700" cmpd="sng">
                      <a:noFill/>
                      <a:prstDash val="solid"/>
                    </a:lnBlToTr>
                    <a:solidFill>
                      <a:schemeClr val="tx1">
                        <a:lumMod val="65000"/>
                        <a:lumOff val="35000"/>
                        <a:alpha val="65000"/>
                      </a:schemeClr>
                    </a:solid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marL="0" marR="0" lvl="0" indent="0" algn="l" defTabSz="914367"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Semilight"/>
                          <a:ea typeface="+mn-ea"/>
                          <a:cs typeface="+mn-cs"/>
                        </a:rPr>
                        <a:t>Personal Tabs</a:t>
                      </a:r>
                    </a:p>
                    <a:p>
                      <a:pPr marL="274320" marR="0" lvl="0" indent="-274320" algn="l" defTabSz="914367" rtl="0" eaLnBrk="1" fontAlgn="auto" latinLnBrk="0" hangingPunct="1">
                        <a:lnSpc>
                          <a:spcPct val="120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charset="0"/>
                          <a:ea typeface="Segoe UI" charset="0"/>
                          <a:cs typeface="Segoe UI" charset="0"/>
                        </a:rPr>
                        <a:t>Create a personal workspace</a:t>
                      </a:r>
                    </a:p>
                    <a:p>
                      <a:pPr marL="274320" marR="0" lvl="0" indent="-274320" algn="l" defTabSz="914367" rtl="0" eaLnBrk="1" fontAlgn="auto" latinLnBrk="0" hangingPunct="1">
                        <a:lnSpc>
                          <a:spcPct val="120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charset="0"/>
                          <a:ea typeface="Segoe UI" charset="0"/>
                          <a:cs typeface="Segoe UI" charset="0"/>
                        </a:rPr>
                        <a:t>Aggregate content from across Teams</a:t>
                      </a:r>
                    </a:p>
                    <a:p>
                      <a:endParaRPr lang="en-US" sz="1800" b="0" dirty="0">
                        <a:solidFill>
                          <a:schemeClr val="bg1"/>
                        </a:solidFill>
                        <a:latin typeface="+mn-lt"/>
                      </a:endParaRPr>
                    </a:p>
                  </a:txBody>
                  <a:tcPr marL="512932" marR="512932" marT="0" marB="0">
                    <a:lnL>
                      <a:noFill/>
                    </a:lnL>
                    <a:lnR>
                      <a:noFill/>
                    </a:lnR>
                    <a:lnT>
                      <a:noFill/>
                    </a:lnT>
                    <a:lnB>
                      <a:noFill/>
                    </a:lnB>
                    <a:lnTlToBr w="12700" cmpd="sng">
                      <a:noFill/>
                      <a:prstDash val="solid"/>
                    </a:lnTlToBr>
                    <a:lnBlToTr w="12700" cmpd="sng">
                      <a:noFill/>
                      <a:prstDash val="solid"/>
                    </a:lnBlToTr>
                    <a:solidFill>
                      <a:schemeClr val="tx1">
                        <a:lumMod val="65000"/>
                        <a:lumOff val="35000"/>
                        <a:alpha val="65000"/>
                      </a:schemeClr>
                    </a:solid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a:lnSpc>
                          <a:spcPct val="200000"/>
                        </a:lnSpc>
                      </a:pPr>
                      <a:r>
                        <a:rPr lang="en-US" sz="1800" b="1" dirty="0">
                          <a:solidFill>
                            <a:schemeClr val="bg1"/>
                          </a:solidFill>
                          <a:latin typeface="+mn-lt"/>
                        </a:rPr>
                        <a:t>Bots in 1:1 chat</a:t>
                      </a:r>
                    </a:p>
                    <a:p>
                      <a:pPr marL="274320" indent="-274320">
                        <a:lnSpc>
                          <a:spcPct val="120000"/>
                        </a:lnSpc>
                        <a:spcBef>
                          <a:spcPts val="800"/>
                        </a:spcBef>
                        <a:buFont typeface="Arial" panose="020B0604020202020204" pitchFamily="34" charset="0"/>
                        <a:buChar char="•"/>
                      </a:pPr>
                      <a:r>
                        <a:rPr lang="en-US" sz="1400" b="0" i="0" baseline="0" dirty="0">
                          <a:solidFill>
                            <a:schemeClr val="bg1"/>
                          </a:solidFill>
                          <a:latin typeface="Segoe UI" charset="0"/>
                          <a:ea typeface="Segoe UI" charset="0"/>
                          <a:cs typeface="Segoe UI" charset="0"/>
                        </a:rPr>
                        <a:t>Easy access to commands</a:t>
                      </a:r>
                    </a:p>
                    <a:p>
                      <a:pPr marL="274320" indent="-274320">
                        <a:lnSpc>
                          <a:spcPct val="120000"/>
                        </a:lnSpc>
                        <a:spcBef>
                          <a:spcPts val="800"/>
                        </a:spcBef>
                        <a:buFont typeface="Arial" panose="020B0604020202020204" pitchFamily="34" charset="0"/>
                        <a:buChar char="•"/>
                      </a:pPr>
                      <a:r>
                        <a:rPr lang="en-US" sz="1400" b="0" i="0" baseline="0" dirty="0">
                          <a:solidFill>
                            <a:schemeClr val="bg1"/>
                          </a:solidFill>
                          <a:latin typeface="Segoe UI" charset="0"/>
                          <a:ea typeface="Segoe UI" charset="0"/>
                          <a:cs typeface="Segoe UI" charset="0"/>
                        </a:rPr>
                        <a:t>Q&amp;A</a:t>
                      </a:r>
                    </a:p>
                    <a:p>
                      <a:pPr marL="274320" indent="-274320">
                        <a:lnSpc>
                          <a:spcPct val="120000"/>
                        </a:lnSpc>
                        <a:spcBef>
                          <a:spcPts val="800"/>
                        </a:spcBef>
                        <a:buFont typeface="Arial" panose="020B0604020202020204" pitchFamily="34" charset="0"/>
                        <a:buChar char="•"/>
                      </a:pPr>
                      <a:r>
                        <a:rPr lang="en-US" sz="1400" b="0" i="0" baseline="0" dirty="0">
                          <a:solidFill>
                            <a:schemeClr val="bg1"/>
                          </a:solidFill>
                          <a:latin typeface="Segoe UI" charset="0"/>
                          <a:ea typeface="Segoe UI" charset="0"/>
                          <a:cs typeface="Segoe UI" charset="0"/>
                        </a:rPr>
                        <a:t>Provide user right insight at right time</a:t>
                      </a:r>
                      <a:endParaRPr lang="en-US" sz="1400" b="0" i="0" dirty="0">
                        <a:solidFill>
                          <a:schemeClr val="bg1"/>
                        </a:solidFill>
                        <a:latin typeface="Segoe UI" charset="0"/>
                        <a:ea typeface="Segoe UI" charset="0"/>
                        <a:cs typeface="Segoe UI" charset="0"/>
                      </a:endParaRPr>
                    </a:p>
                  </a:txBody>
                  <a:tcPr marL="512932" marR="512932" marT="0" marB="0">
                    <a:lnL>
                      <a:noFill/>
                    </a:lnL>
                    <a:lnR>
                      <a:noFill/>
                    </a:lnR>
                    <a:lnT>
                      <a:noFill/>
                    </a:lnT>
                    <a:lnB>
                      <a:noFill/>
                    </a:lnB>
                    <a:lnTlToBr w="12700" cmpd="sng">
                      <a:noFill/>
                      <a:prstDash val="solid"/>
                    </a:lnTlToBr>
                    <a:lnBlToTr w="12700" cmpd="sng">
                      <a:noFill/>
                      <a:prstDash val="solid"/>
                    </a:lnBlToTr>
                    <a:solidFill>
                      <a:schemeClr val="tx1">
                        <a:lumMod val="65000"/>
                        <a:lumOff val="35000"/>
                        <a:alpha val="65000"/>
                      </a:schemeClr>
                    </a:solidFill>
                  </a:tcPr>
                </a:tc>
                <a:extLst>
                  <a:ext uri="{0D108BD9-81ED-4DB2-BD59-A6C34878D82A}">
                    <a16:rowId xmlns:a16="http://schemas.microsoft.com/office/drawing/2014/main" val="149394939"/>
                  </a:ext>
                </a:extLst>
              </a:tr>
            </a:tbl>
          </a:graphicData>
        </a:graphic>
      </p:graphicFrame>
      <p:pic>
        <p:nvPicPr>
          <p:cNvPr id="9" name="Graphic 8">
            <a:extLst>
              <a:ext uri="{FF2B5EF4-FFF2-40B4-BE49-F238E27FC236}">
                <a16:creationId xmlns:a16="http://schemas.microsoft.com/office/drawing/2014/main" id="{175E2A19-22C6-FB47-B68D-44BBC3F1CD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8152" y="1366619"/>
            <a:ext cx="416410" cy="416410"/>
          </a:xfrm>
          <a:prstGeom prst="rect">
            <a:avLst/>
          </a:prstGeom>
        </p:spPr>
      </p:pic>
      <p:pic>
        <p:nvPicPr>
          <p:cNvPr id="10" name="Graphic 9">
            <a:extLst>
              <a:ext uri="{FF2B5EF4-FFF2-40B4-BE49-F238E27FC236}">
                <a16:creationId xmlns:a16="http://schemas.microsoft.com/office/drawing/2014/main" id="{DDB167A4-EEBC-184F-AAB2-2510343262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9079" y="1361080"/>
            <a:ext cx="416410" cy="416410"/>
          </a:xfrm>
          <a:prstGeom prst="rect">
            <a:avLst/>
          </a:prstGeom>
        </p:spPr>
      </p:pic>
      <p:pic>
        <p:nvPicPr>
          <p:cNvPr id="11" name="Graphic 10">
            <a:extLst>
              <a:ext uri="{FF2B5EF4-FFF2-40B4-BE49-F238E27FC236}">
                <a16:creationId xmlns:a16="http://schemas.microsoft.com/office/drawing/2014/main" id="{A7FAD3D2-4FB2-2241-85F4-6D33CE65A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56552" y="1368788"/>
            <a:ext cx="416410" cy="416410"/>
          </a:xfrm>
          <a:prstGeom prst="rect">
            <a:avLst/>
          </a:prstGeom>
        </p:spPr>
      </p:pic>
      <p:pic>
        <p:nvPicPr>
          <p:cNvPr id="12" name="Graphic 11">
            <a:extLst>
              <a:ext uri="{FF2B5EF4-FFF2-40B4-BE49-F238E27FC236}">
                <a16:creationId xmlns:a16="http://schemas.microsoft.com/office/drawing/2014/main" id="{8100A9B3-6A93-8E4F-91C0-25D02F3274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92546" y="1366619"/>
            <a:ext cx="416410" cy="416410"/>
          </a:xfrm>
          <a:prstGeom prst="rect">
            <a:avLst/>
          </a:prstGeom>
        </p:spPr>
      </p:pic>
      <p:pic>
        <p:nvPicPr>
          <p:cNvPr id="13" name="Graphic 12">
            <a:extLst>
              <a:ext uri="{FF2B5EF4-FFF2-40B4-BE49-F238E27FC236}">
                <a16:creationId xmlns:a16="http://schemas.microsoft.com/office/drawing/2014/main" id="{26FDB9D3-0E72-764B-AA7F-E9EDEB576E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35835" y="1366619"/>
            <a:ext cx="416410" cy="416410"/>
          </a:xfrm>
          <a:prstGeom prst="rect">
            <a:avLst/>
          </a:prstGeom>
        </p:spPr>
      </p:pic>
      <p:pic>
        <p:nvPicPr>
          <p:cNvPr id="14" name="Graphic 13">
            <a:extLst>
              <a:ext uri="{FF2B5EF4-FFF2-40B4-BE49-F238E27FC236}">
                <a16:creationId xmlns:a16="http://schemas.microsoft.com/office/drawing/2014/main" id="{47C79354-A3E5-1943-96C4-B82D69085B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4858" y="1366648"/>
            <a:ext cx="416351" cy="416351"/>
          </a:xfrm>
          <a:prstGeom prst="rect">
            <a:avLst/>
          </a:prstGeom>
        </p:spPr>
      </p:pic>
      <p:sp>
        <p:nvSpPr>
          <p:cNvPr id="15" name="Freeform 40">
            <a:extLst>
              <a:ext uri="{FF2B5EF4-FFF2-40B4-BE49-F238E27FC236}">
                <a16:creationId xmlns:a16="http://schemas.microsoft.com/office/drawing/2014/main" id="{E48B8A8E-4E45-8F41-9961-E6BD3B819DA2}"/>
              </a:ext>
            </a:extLst>
          </p:cNvPr>
          <p:cNvSpPr>
            <a:spLocks noChangeAspect="1" noEditPoints="1"/>
          </p:cNvSpPr>
          <p:nvPr/>
        </p:nvSpPr>
        <p:spPr bwMode="auto">
          <a:xfrm>
            <a:off x="8355739" y="1349271"/>
            <a:ext cx="312308" cy="451108"/>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3181" tIns="46592" rIns="93181" bIns="465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77">
              <a:defRPr/>
            </a:pPr>
            <a:endParaRPr lang="en-US" sz="1837" kern="0">
              <a:solidFill>
                <a:sysClr val="windowText" lastClr="000000"/>
              </a:solidFill>
              <a:latin typeface="Segoe UI"/>
            </a:endParaRPr>
          </a:p>
        </p:txBody>
      </p:sp>
      <p:sp>
        <p:nvSpPr>
          <p:cNvPr id="16" name="Title 1">
            <a:extLst>
              <a:ext uri="{FF2B5EF4-FFF2-40B4-BE49-F238E27FC236}">
                <a16:creationId xmlns:a16="http://schemas.microsoft.com/office/drawing/2014/main" id="{BA1A0196-FD35-A647-90AD-22FF246F52BA}"/>
              </a:ext>
            </a:extLst>
          </p:cNvPr>
          <p:cNvSpPr txBox="1">
            <a:spLocks/>
          </p:cNvSpPr>
          <p:nvPr/>
        </p:nvSpPr>
        <p:spPr>
          <a:xfrm>
            <a:off x="274639" y="295275"/>
            <a:ext cx="11889564" cy="9175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96" dirty="0">
                <a:solidFill>
                  <a:schemeClr val="bg1"/>
                </a:solidFill>
              </a:rPr>
              <a:t>Putting it all together: build a great Teams app</a:t>
            </a:r>
          </a:p>
        </p:txBody>
      </p:sp>
    </p:spTree>
    <p:extLst>
      <p:ext uri="{BB962C8B-B14F-4D97-AF65-F5344CB8AC3E}">
        <p14:creationId xmlns:p14="http://schemas.microsoft.com/office/powerpoint/2010/main" val="609109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2EA1ABE5-99E0-694D-8029-8706E32C9250}"/>
              </a:ext>
            </a:extLst>
          </p:cNvPr>
          <p:cNvPicPr>
            <a:picLocks noChangeAspect="1"/>
          </p:cNvPicPr>
          <p:nvPr/>
        </p:nvPicPr>
        <p:blipFill rotWithShape="1">
          <a:blip r:embed="rId3"/>
          <a:srcRect l="16739" r="12988"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2" name="Title 1">
            <a:extLst>
              <a:ext uri="{FF2B5EF4-FFF2-40B4-BE49-F238E27FC236}">
                <a16:creationId xmlns:a16="http://schemas.microsoft.com/office/drawing/2014/main" id="{AB2A7526-F389-1841-B371-850819F9F1A1}"/>
              </a:ext>
            </a:extLst>
          </p:cNvPr>
          <p:cNvSpPr>
            <a:spLocks noGrp="1"/>
          </p:cNvSpPr>
          <p:nvPr>
            <p:ph type="title"/>
          </p:nvPr>
        </p:nvSpPr>
        <p:spPr>
          <a:xfrm>
            <a:off x="0" y="1370889"/>
            <a:ext cx="6591300" cy="4560011"/>
          </a:xfrm>
          <a:prstGeom prst="ellipse">
            <a:avLst/>
          </a:prstGeom>
        </p:spPr>
        <p:txBody>
          <a:bodyPr vert="horz" lIns="91440" tIns="45720" rIns="91440" bIns="45720" rtlCol="0">
            <a:normAutofit/>
          </a:bodyPr>
          <a:lstStyle/>
          <a:p>
            <a:r>
              <a:rPr lang="en-US" dirty="0"/>
              <a:t>What if I don’t want app “X” to be available to my end users?</a:t>
            </a:r>
          </a:p>
        </p:txBody>
      </p:sp>
    </p:spTree>
    <p:extLst>
      <p:ext uri="{BB962C8B-B14F-4D97-AF65-F5344CB8AC3E}">
        <p14:creationId xmlns:p14="http://schemas.microsoft.com/office/powerpoint/2010/main" val="76254133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916EAF99-86FC-F44C-9FFE-36A84F8FDCD5}"/>
              </a:ext>
            </a:extLst>
          </p:cNvPr>
          <p:cNvPicPr>
            <a:picLocks noChangeAspect="1"/>
          </p:cNvPicPr>
          <p:nvPr/>
        </p:nvPicPr>
        <p:blipFill rotWithShape="1">
          <a:blip r:embed="rId3"/>
          <a:srcRect l="37434" r="393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8" name="Title 1">
            <a:extLst>
              <a:ext uri="{FF2B5EF4-FFF2-40B4-BE49-F238E27FC236}">
                <a16:creationId xmlns:a16="http://schemas.microsoft.com/office/drawing/2014/main" id="{B06F3B14-E651-BC42-A6BB-C1FCBC856A34}"/>
              </a:ext>
            </a:extLst>
          </p:cNvPr>
          <p:cNvSpPr>
            <a:spLocks noGrp="1"/>
          </p:cNvSpPr>
          <p:nvPr>
            <p:ph type="title"/>
          </p:nvPr>
        </p:nvSpPr>
        <p:spPr>
          <a:xfrm>
            <a:off x="611188" y="139700"/>
            <a:ext cx="5005387" cy="1325563"/>
          </a:xfrm>
        </p:spPr>
        <p:txBody>
          <a:bodyPr>
            <a:normAutofit fontScale="90000"/>
          </a:bodyPr>
          <a:lstStyle/>
          <a:p>
            <a:r>
              <a:rPr lang="en-US" sz="4896" dirty="0"/>
              <a:t>App-level control via the O365 Portal</a:t>
            </a:r>
          </a:p>
        </p:txBody>
      </p:sp>
      <p:sp>
        <p:nvSpPr>
          <p:cNvPr id="9" name="Content Placeholder 8">
            <a:extLst>
              <a:ext uri="{FF2B5EF4-FFF2-40B4-BE49-F238E27FC236}">
                <a16:creationId xmlns:a16="http://schemas.microsoft.com/office/drawing/2014/main" id="{859AEB49-0C6A-410F-8A33-FB3441C39A7C}"/>
              </a:ext>
            </a:extLst>
          </p:cNvPr>
          <p:cNvSpPr>
            <a:spLocks noGrp="1"/>
          </p:cNvSpPr>
          <p:nvPr>
            <p:ph idx="1"/>
          </p:nvPr>
        </p:nvSpPr>
        <p:spPr>
          <a:xfrm>
            <a:off x="468660" y="1338262"/>
            <a:ext cx="5906739" cy="5240337"/>
          </a:xfrm>
        </p:spPr>
        <p:txBody>
          <a:bodyPr anchor="t">
            <a:noAutofit/>
          </a:bodyPr>
          <a:lstStyle/>
          <a:p>
            <a:pPr defTabSz="932563">
              <a:lnSpc>
                <a:spcPct val="120000"/>
              </a:lnSpc>
              <a:spcAft>
                <a:spcPts val="2448"/>
              </a:spcAft>
            </a:pPr>
            <a:r>
              <a:rPr lang="en-US" sz="2400" dirty="0">
                <a:latin typeface="Segoe UI Semilight"/>
              </a:rPr>
              <a:t>Manage which 3</a:t>
            </a:r>
            <a:r>
              <a:rPr lang="en-US" sz="2400" baseline="30000" dirty="0">
                <a:latin typeface="Segoe UI Semilight"/>
              </a:rPr>
              <a:t>rd</a:t>
            </a:r>
            <a:r>
              <a:rPr lang="en-US" sz="2400" dirty="0">
                <a:latin typeface="Segoe UI Semilight"/>
              </a:rPr>
              <a:t>-party apps are available to your employees</a:t>
            </a:r>
          </a:p>
          <a:p>
            <a:pPr defTabSz="932563">
              <a:lnSpc>
                <a:spcPct val="120000"/>
              </a:lnSpc>
              <a:spcAft>
                <a:spcPts val="2448"/>
              </a:spcAft>
            </a:pPr>
            <a:r>
              <a:rPr lang="en-US" sz="2400" dirty="0">
                <a:latin typeface="Segoe UI Semilight"/>
              </a:rPr>
              <a:t>Gives you control over if and how data leaves your organization</a:t>
            </a:r>
          </a:p>
          <a:p>
            <a:pPr defTabSz="932563">
              <a:lnSpc>
                <a:spcPct val="120000"/>
              </a:lnSpc>
              <a:spcAft>
                <a:spcPts val="612"/>
              </a:spcAft>
            </a:pPr>
            <a:r>
              <a:rPr lang="en-US" sz="2400" dirty="0">
                <a:latin typeface="Segoe UI Semilight"/>
              </a:rPr>
              <a:t>Two policies that can be applied</a:t>
            </a:r>
          </a:p>
          <a:p>
            <a:pPr marL="466298" indent="-466298" defTabSz="932563">
              <a:spcAft>
                <a:spcPts val="612"/>
              </a:spcAft>
              <a:buFont typeface="+mj-lt"/>
              <a:buAutoNum type="arabicPeriod"/>
            </a:pPr>
            <a:r>
              <a:rPr lang="en-US" sz="1800" dirty="0">
                <a:latin typeface="Segoe UI Semilight"/>
              </a:rPr>
              <a:t>Enable all apps except for a disallowed set</a:t>
            </a:r>
          </a:p>
          <a:p>
            <a:pPr marL="466298" indent="-466298" defTabSz="932563">
              <a:spcAft>
                <a:spcPts val="612"/>
              </a:spcAft>
              <a:buFont typeface="+mj-lt"/>
              <a:buAutoNum type="arabicPeriod"/>
            </a:pPr>
            <a:r>
              <a:rPr lang="en-US" sz="1800" dirty="0">
                <a:latin typeface="Segoe UI Semilight"/>
              </a:rPr>
              <a:t>Disable all apps except for an allowed set</a:t>
            </a:r>
          </a:p>
          <a:p>
            <a:pPr defTabSz="932563">
              <a:spcAft>
                <a:spcPts val="612"/>
              </a:spcAft>
            </a:pPr>
            <a:endParaRPr lang="en-US" sz="1800" dirty="0">
              <a:latin typeface="Segoe UI Semilight"/>
            </a:endParaRPr>
          </a:p>
          <a:p>
            <a:pPr defTabSz="932563">
              <a:spcAft>
                <a:spcPts val="612"/>
              </a:spcAft>
            </a:pPr>
            <a:r>
              <a:rPr lang="en-US" sz="2400" dirty="0">
                <a:latin typeface="Segoe UI Semilight"/>
              </a:rPr>
              <a:t>Teams takes care of providing a graceful user experience when apps are disabled</a:t>
            </a:r>
          </a:p>
          <a:p>
            <a:endParaRPr lang="en-US" sz="1200" dirty="0"/>
          </a:p>
        </p:txBody>
      </p:sp>
    </p:spTree>
    <p:extLst>
      <p:ext uri="{BB962C8B-B14F-4D97-AF65-F5344CB8AC3E}">
        <p14:creationId xmlns:p14="http://schemas.microsoft.com/office/powerpoint/2010/main" val="236944956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71AC9872-7F05-9741-9CC8-E277045937EC}"/>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18294BF-F3DB-D14C-BD4D-C16A7CB75662}"/>
              </a:ext>
            </a:extLst>
          </p:cNvPr>
          <p:cNvSpPr>
            <a:spLocks noGrp="1"/>
          </p:cNvSpPr>
          <p:nvPr>
            <p:ph type="title"/>
          </p:nvPr>
        </p:nvSpPr>
        <p:spPr/>
        <p:txBody>
          <a:bodyPr>
            <a:normAutofit/>
          </a:bodyPr>
          <a:lstStyle/>
          <a:p>
            <a:r>
              <a:rPr lang="en-US" dirty="0">
                <a:solidFill>
                  <a:srgbClr val="FFFFFF"/>
                </a:solidFill>
              </a:rPr>
              <a:t>What is coming in the next weeks/months</a:t>
            </a:r>
          </a:p>
        </p:txBody>
      </p:sp>
      <p:sp>
        <p:nvSpPr>
          <p:cNvPr id="9" name="Content Placeholder 8">
            <a:extLst>
              <a:ext uri="{FF2B5EF4-FFF2-40B4-BE49-F238E27FC236}">
                <a16:creationId xmlns:a16="http://schemas.microsoft.com/office/drawing/2014/main" id="{36FBD0C6-78E6-4C39-8E6D-102C8F1A8D5F}"/>
              </a:ext>
            </a:extLst>
          </p:cNvPr>
          <p:cNvSpPr>
            <a:spLocks noGrp="1"/>
          </p:cNvSpPr>
          <p:nvPr>
            <p:ph idx="1"/>
          </p:nvPr>
        </p:nvSpPr>
        <p:spPr/>
        <p:txBody>
          <a:bodyPr>
            <a:normAutofit/>
          </a:bodyPr>
          <a:lstStyle/>
          <a:p>
            <a:r>
              <a:rPr lang="en-US" dirty="0">
                <a:solidFill>
                  <a:srgbClr val="FFFFFF"/>
                </a:solidFill>
              </a:rPr>
              <a:t>Adaptive cards</a:t>
            </a:r>
          </a:p>
          <a:p>
            <a:r>
              <a:rPr lang="en-US" dirty="0">
                <a:solidFill>
                  <a:srgbClr val="FFFFFF"/>
                </a:solidFill>
              </a:rPr>
              <a:t>SharePoint integration with SPFX(no </a:t>
            </a:r>
            <a:r>
              <a:rPr lang="en-US" dirty="0" err="1">
                <a:solidFill>
                  <a:srgbClr val="FFFFFF"/>
                </a:solidFill>
              </a:rPr>
              <a:t>Iframe</a:t>
            </a:r>
            <a:r>
              <a:rPr lang="en-US" dirty="0">
                <a:solidFill>
                  <a:srgbClr val="FFFFFF"/>
                </a:solidFill>
              </a:rPr>
              <a:t>)</a:t>
            </a:r>
          </a:p>
          <a:p>
            <a:r>
              <a:rPr lang="en-US" dirty="0">
                <a:solidFill>
                  <a:srgbClr val="FFFFFF"/>
                </a:solidFill>
              </a:rPr>
              <a:t>1:1 chat with documents(bot)</a:t>
            </a:r>
          </a:p>
          <a:p>
            <a:r>
              <a:rPr lang="en-US" dirty="0">
                <a:solidFill>
                  <a:srgbClr val="FFFFFF"/>
                </a:solidFill>
              </a:rPr>
              <a:t>Provisioning </a:t>
            </a:r>
          </a:p>
          <a:p>
            <a:r>
              <a:rPr lang="en-US" dirty="0" err="1">
                <a:solidFill>
                  <a:srgbClr val="FFFFFF"/>
                </a:solidFill>
              </a:rPr>
              <a:t>Api</a:t>
            </a:r>
            <a:r>
              <a:rPr lang="en-US" dirty="0">
                <a:solidFill>
                  <a:srgbClr val="FFFFFF"/>
                </a:solidFill>
              </a:rPr>
              <a:t> version 1.0</a:t>
            </a:r>
          </a:p>
          <a:p>
            <a:r>
              <a:rPr lang="en-US" dirty="0">
                <a:solidFill>
                  <a:srgbClr val="FFFFFF"/>
                </a:solidFill>
              </a:rPr>
              <a:t>Archiving</a:t>
            </a:r>
          </a:p>
          <a:p>
            <a:r>
              <a:rPr lang="en-US" dirty="0">
                <a:solidFill>
                  <a:srgbClr val="FFFFFF"/>
                </a:solidFill>
              </a:rPr>
              <a:t>Backup/Restore</a:t>
            </a:r>
          </a:p>
          <a:p>
            <a:r>
              <a:rPr lang="en-US" dirty="0">
                <a:solidFill>
                  <a:srgbClr val="FFFFFF"/>
                </a:solidFill>
              </a:rPr>
              <a:t>Distribution through you </a:t>
            </a:r>
            <a:r>
              <a:rPr lang="en-US" dirty="0" err="1">
                <a:solidFill>
                  <a:srgbClr val="FFFFFF"/>
                </a:solidFill>
              </a:rPr>
              <a:t>organisation</a:t>
            </a:r>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83883239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4B0B-9386-6840-944D-C3C1E324EE2E}"/>
              </a:ext>
            </a:extLst>
          </p:cNvPr>
          <p:cNvSpPr>
            <a:spLocks noGrp="1"/>
          </p:cNvSpPr>
          <p:nvPr>
            <p:ph type="title"/>
          </p:nvPr>
        </p:nvSpPr>
        <p:spPr>
          <a:xfrm>
            <a:off x="838200" y="630875"/>
            <a:ext cx="10515600" cy="794064"/>
          </a:xfrm>
          <a:solidFill>
            <a:srgbClr val="000000">
              <a:alpha val="60000"/>
            </a:srgbClr>
          </a:solidFill>
        </p:spPr>
        <p:txBody>
          <a:bodyPr vert="horz" lIns="91440" tIns="45720" rIns="91440" bIns="45720" rtlCol="0" anchor="ctr">
            <a:normAutofit/>
          </a:bodyPr>
          <a:lstStyle/>
          <a:p>
            <a:r>
              <a:rPr lang="en-US" dirty="0">
                <a:solidFill>
                  <a:srgbClr val="FFFFFF"/>
                </a:solidFill>
              </a:rPr>
              <a:t>Thank you please give feedback to me.</a:t>
            </a:r>
          </a:p>
        </p:txBody>
      </p:sp>
      <p:pic>
        <p:nvPicPr>
          <p:cNvPr id="4" name="Content Placeholder 3">
            <a:extLst>
              <a:ext uri="{FF2B5EF4-FFF2-40B4-BE49-F238E27FC236}">
                <a16:creationId xmlns:a16="http://schemas.microsoft.com/office/drawing/2014/main" id="{2C3F1C54-6F19-C44C-B12A-86D144C9166E}"/>
              </a:ext>
            </a:extLst>
          </p:cNvPr>
          <p:cNvPicPr>
            <a:picLocks noGrp="1" noChangeAspect="1"/>
          </p:cNvPicPr>
          <p:nvPr>
            <p:ph idx="1"/>
          </p:nvPr>
        </p:nvPicPr>
        <p:blipFill rotWithShape="1">
          <a:blip r:embed="rId2"/>
          <a:srcRect t="10529" b="9966"/>
          <a:stretch/>
        </p:blipFill>
        <p:spPr>
          <a:xfrm>
            <a:off x="20" y="10"/>
            <a:ext cx="12191980" cy="6857990"/>
          </a:xfrm>
          <a:prstGeom prst="rect">
            <a:avLst/>
          </a:prstGeom>
        </p:spPr>
      </p:pic>
    </p:spTree>
    <p:extLst>
      <p:ext uri="{BB962C8B-B14F-4D97-AF65-F5344CB8AC3E}">
        <p14:creationId xmlns:p14="http://schemas.microsoft.com/office/powerpoint/2010/main" val="270650474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2500185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19361579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9275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75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5AB59-577E-F74A-9995-8A152FAD3874}"/>
              </a:ext>
            </a:extLst>
          </p:cNvPr>
          <p:cNvPicPr>
            <a:picLocks noChangeAspect="1"/>
          </p:cNvPicPr>
          <p:nvPr/>
        </p:nvPicPr>
        <p:blipFill rotWithShape="1">
          <a:blip r:embed="rId3"/>
          <a:srcRect l="14447" r="20307"/>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6" name="Title 5">
            <a:extLst>
              <a:ext uri="{FF2B5EF4-FFF2-40B4-BE49-F238E27FC236}">
                <a16:creationId xmlns:a16="http://schemas.microsoft.com/office/drawing/2014/main" id="{A8FCB422-EF78-484A-A89C-2771CFE0537F}"/>
              </a:ext>
            </a:extLst>
          </p:cNvPr>
          <p:cNvSpPr>
            <a:spLocks noGrp="1"/>
          </p:cNvSpPr>
          <p:nvPr>
            <p:ph type="title"/>
          </p:nvPr>
        </p:nvSpPr>
        <p:spPr>
          <a:xfrm>
            <a:off x="804673" y="3320859"/>
            <a:ext cx="4524973" cy="2076333"/>
          </a:xfrm>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r>
              <a:rPr lang="en-US" sz="4800">
                <a:solidFill>
                  <a:schemeClr val="tx1"/>
                </a:solidFill>
                <a:latin typeface="+mj-lt"/>
                <a:ea typeface="+mj-ea"/>
                <a:cs typeface="+mj-cs"/>
              </a:rPr>
              <a:t>Question for you?</a:t>
            </a:r>
          </a:p>
        </p:txBody>
      </p:sp>
    </p:spTree>
    <p:extLst>
      <p:ext uri="{BB962C8B-B14F-4D97-AF65-F5344CB8AC3E}">
        <p14:creationId xmlns:p14="http://schemas.microsoft.com/office/powerpoint/2010/main" val="1266482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9233EBB7-10EC-9144-B9EF-C9A99E03E65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2" b="17561"/>
          <a:stretch/>
        </p:blipFill>
        <p:spPr>
          <a:xfrm>
            <a:off x="-16"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2" name="Title 1">
            <a:extLst>
              <a:ext uri="{FF2B5EF4-FFF2-40B4-BE49-F238E27FC236}">
                <a16:creationId xmlns:a16="http://schemas.microsoft.com/office/drawing/2014/main" id="{D4C45875-FA2F-F942-BD82-ECD155A72F7B}"/>
              </a:ext>
            </a:extLst>
          </p:cNvPr>
          <p:cNvSpPr>
            <a:spLocks noGrp="1"/>
          </p:cNvSpPr>
          <p:nvPr>
            <p:ph type="ctrTitle"/>
          </p:nvPr>
        </p:nvSpPr>
        <p:spPr>
          <a:xfrm>
            <a:off x="0" y="1981200"/>
            <a:ext cx="5299071" cy="2885523"/>
          </a:xfrm>
          <a:solidFill>
            <a:schemeClr val="bg1"/>
          </a:solidFill>
        </p:spPr>
        <p:txBody>
          <a:bodyPr anchor="t">
            <a:normAutofit/>
          </a:bodyPr>
          <a:lstStyle/>
          <a:p>
            <a:pPr algn="l"/>
            <a:r>
              <a:rPr lang="en-US" sz="4800" dirty="0"/>
              <a:t>Microsoft Teams, the hub for teamwork in Office 365</a:t>
            </a:r>
            <a:endParaRPr lang="en-US" sz="6600" dirty="0"/>
          </a:p>
        </p:txBody>
      </p:sp>
      <p:sp>
        <p:nvSpPr>
          <p:cNvPr id="79" name="Freeform 2086">
            <a:extLst>
              <a:ext uri="{FF2B5EF4-FFF2-40B4-BE49-F238E27FC236}">
                <a16:creationId xmlns:a16="http://schemas.microsoft.com/office/drawing/2014/main" id="{FF275E89-8F7E-6148-9DAF-79649A88FC5C}"/>
              </a:ext>
            </a:extLst>
          </p:cNvPr>
          <p:cNvSpPr>
            <a:spLocks noEditPoints="1"/>
          </p:cNvSpPr>
          <p:nvPr/>
        </p:nvSpPr>
        <p:spPr bwMode="auto">
          <a:xfrm>
            <a:off x="11404464" y="378702"/>
            <a:ext cx="402119" cy="368832"/>
          </a:xfrm>
          <a:custGeom>
            <a:avLst/>
            <a:gdLst>
              <a:gd name="T0" fmla="*/ 37 w 302"/>
              <a:gd name="T1" fmla="*/ 277 h 277"/>
              <a:gd name="T2" fmla="*/ 37 w 302"/>
              <a:gd name="T3" fmla="*/ 208 h 277"/>
              <a:gd name="T4" fmla="*/ 0 w 302"/>
              <a:gd name="T5" fmla="*/ 208 h 277"/>
              <a:gd name="T6" fmla="*/ 0 w 302"/>
              <a:gd name="T7" fmla="*/ 0 h 277"/>
              <a:gd name="T8" fmla="*/ 302 w 302"/>
              <a:gd name="T9" fmla="*/ 0 h 277"/>
              <a:gd name="T10" fmla="*/ 302 w 302"/>
              <a:gd name="T11" fmla="*/ 208 h 277"/>
              <a:gd name="T12" fmla="*/ 108 w 302"/>
              <a:gd name="T13" fmla="*/ 208 h 277"/>
              <a:gd name="T14" fmla="*/ 37 w 302"/>
              <a:gd name="T15" fmla="*/ 277 h 277"/>
              <a:gd name="T16" fmla="*/ 19 w 302"/>
              <a:gd name="T17" fmla="*/ 189 h 277"/>
              <a:gd name="T18" fmla="*/ 56 w 302"/>
              <a:gd name="T19" fmla="*/ 189 h 277"/>
              <a:gd name="T20" fmla="*/ 56 w 302"/>
              <a:gd name="T21" fmla="*/ 232 h 277"/>
              <a:gd name="T22" fmla="*/ 101 w 302"/>
              <a:gd name="T23" fmla="*/ 189 h 277"/>
              <a:gd name="T24" fmla="*/ 283 w 302"/>
              <a:gd name="T25" fmla="*/ 189 h 277"/>
              <a:gd name="T26" fmla="*/ 283 w 302"/>
              <a:gd name="T27" fmla="*/ 19 h 277"/>
              <a:gd name="T28" fmla="*/ 19 w 302"/>
              <a:gd name="T29" fmla="*/ 19 h 277"/>
              <a:gd name="T30" fmla="*/ 19 w 302"/>
              <a:gd name="T31" fmla="*/ 18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2" h="277">
                <a:moveTo>
                  <a:pt x="37" y="277"/>
                </a:moveTo>
                <a:lnTo>
                  <a:pt x="37" y="208"/>
                </a:lnTo>
                <a:lnTo>
                  <a:pt x="0" y="208"/>
                </a:lnTo>
                <a:lnTo>
                  <a:pt x="0" y="0"/>
                </a:lnTo>
                <a:lnTo>
                  <a:pt x="302" y="0"/>
                </a:lnTo>
                <a:lnTo>
                  <a:pt x="302" y="208"/>
                </a:lnTo>
                <a:lnTo>
                  <a:pt x="108" y="208"/>
                </a:lnTo>
                <a:lnTo>
                  <a:pt x="37" y="277"/>
                </a:lnTo>
                <a:close/>
                <a:moveTo>
                  <a:pt x="19" y="189"/>
                </a:moveTo>
                <a:lnTo>
                  <a:pt x="56" y="189"/>
                </a:lnTo>
                <a:lnTo>
                  <a:pt x="56" y="232"/>
                </a:lnTo>
                <a:lnTo>
                  <a:pt x="101" y="189"/>
                </a:lnTo>
                <a:lnTo>
                  <a:pt x="283" y="189"/>
                </a:lnTo>
                <a:lnTo>
                  <a:pt x="283" y="19"/>
                </a:lnTo>
                <a:lnTo>
                  <a:pt x="19" y="19"/>
                </a:lnTo>
                <a:lnTo>
                  <a:pt x="19" y="189"/>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nvGrpSpPr>
          <p:cNvPr id="80" name="Group 79">
            <a:extLst>
              <a:ext uri="{FF2B5EF4-FFF2-40B4-BE49-F238E27FC236}">
                <a16:creationId xmlns:a16="http://schemas.microsoft.com/office/drawing/2014/main" id="{3445F99A-AA2A-8448-AED4-E904C4CC40CC}"/>
              </a:ext>
            </a:extLst>
          </p:cNvPr>
          <p:cNvGrpSpPr/>
          <p:nvPr/>
        </p:nvGrpSpPr>
        <p:grpSpPr>
          <a:xfrm>
            <a:off x="11381145" y="2192503"/>
            <a:ext cx="425613" cy="509538"/>
            <a:chOff x="645995" y="3976119"/>
            <a:chExt cx="425674" cy="509610"/>
          </a:xfrm>
        </p:grpSpPr>
        <p:sp>
          <p:nvSpPr>
            <p:cNvPr id="81" name="Line 198">
              <a:extLst>
                <a:ext uri="{FF2B5EF4-FFF2-40B4-BE49-F238E27FC236}">
                  <a16:creationId xmlns:a16="http://schemas.microsoft.com/office/drawing/2014/main" id="{CE8C9511-AB6A-AB45-9ED3-B96D34D966E6}"/>
                </a:ext>
              </a:extLst>
            </p:cNvPr>
            <p:cNvSpPr>
              <a:spLocks noChangeShapeType="1"/>
            </p:cNvSpPr>
            <p:nvPr/>
          </p:nvSpPr>
          <p:spPr bwMode="auto">
            <a:xfrm rot="5400000">
              <a:off x="771899" y="4230924"/>
              <a:ext cx="50961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2" name="Line 199">
              <a:extLst>
                <a:ext uri="{FF2B5EF4-FFF2-40B4-BE49-F238E27FC236}">
                  <a16:creationId xmlns:a16="http://schemas.microsoft.com/office/drawing/2014/main" id="{56DA9F50-3CCC-EF46-BF96-0EA544842B47}"/>
                </a:ext>
              </a:extLst>
            </p:cNvPr>
            <p:cNvSpPr>
              <a:spLocks noChangeShapeType="1"/>
            </p:cNvSpPr>
            <p:nvPr/>
          </p:nvSpPr>
          <p:spPr bwMode="auto">
            <a:xfrm rot="5400000">
              <a:off x="604028" y="4230924"/>
              <a:ext cx="50961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3" name="Line 200">
              <a:extLst>
                <a:ext uri="{FF2B5EF4-FFF2-40B4-BE49-F238E27FC236}">
                  <a16:creationId xmlns:a16="http://schemas.microsoft.com/office/drawing/2014/main" id="{37274F09-559A-F84C-B665-4A73A8D40D49}"/>
                </a:ext>
              </a:extLst>
            </p:cNvPr>
            <p:cNvSpPr>
              <a:spLocks noChangeShapeType="1"/>
            </p:cNvSpPr>
            <p:nvPr/>
          </p:nvSpPr>
          <p:spPr bwMode="auto">
            <a:xfrm rot="5400000">
              <a:off x="433158" y="4230924"/>
              <a:ext cx="50961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4" name="Oval 209">
              <a:extLst>
                <a:ext uri="{FF2B5EF4-FFF2-40B4-BE49-F238E27FC236}">
                  <a16:creationId xmlns:a16="http://schemas.microsoft.com/office/drawing/2014/main" id="{FB5F4460-CE48-E446-BC40-923FD6F091C6}"/>
                </a:ext>
              </a:extLst>
            </p:cNvPr>
            <p:cNvSpPr>
              <a:spLocks noChangeArrowheads="1"/>
            </p:cNvSpPr>
            <p:nvPr/>
          </p:nvSpPr>
          <p:spPr bwMode="auto">
            <a:xfrm rot="5400000">
              <a:off x="984735" y="4257905"/>
              <a:ext cx="86934" cy="86934"/>
            </a:xfrm>
            <a:prstGeom prst="ellipse">
              <a:avLst/>
            </a:prstGeom>
            <a:solidFill>
              <a:srgbClr val="E6E6E6"/>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5" name="Oval 210">
              <a:extLst>
                <a:ext uri="{FF2B5EF4-FFF2-40B4-BE49-F238E27FC236}">
                  <a16:creationId xmlns:a16="http://schemas.microsoft.com/office/drawing/2014/main" id="{47A34968-76D7-3E43-8507-3524E00B0295}"/>
                </a:ext>
              </a:extLst>
            </p:cNvPr>
            <p:cNvSpPr>
              <a:spLocks noChangeArrowheads="1"/>
            </p:cNvSpPr>
            <p:nvPr/>
          </p:nvSpPr>
          <p:spPr bwMode="auto">
            <a:xfrm rot="5400000">
              <a:off x="813865" y="4060057"/>
              <a:ext cx="86934" cy="86934"/>
            </a:xfrm>
            <a:prstGeom prst="ellipse">
              <a:avLst/>
            </a:prstGeom>
            <a:solidFill>
              <a:srgbClr val="E6E6E6"/>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6" name="Oval 211">
              <a:extLst>
                <a:ext uri="{FF2B5EF4-FFF2-40B4-BE49-F238E27FC236}">
                  <a16:creationId xmlns:a16="http://schemas.microsoft.com/office/drawing/2014/main" id="{B7BF4CB1-C13D-2847-9A2C-F5E5EA6B0CEE}"/>
                </a:ext>
              </a:extLst>
            </p:cNvPr>
            <p:cNvSpPr>
              <a:spLocks noChangeArrowheads="1"/>
            </p:cNvSpPr>
            <p:nvPr/>
          </p:nvSpPr>
          <p:spPr bwMode="auto">
            <a:xfrm rot="5400000">
              <a:off x="645995" y="4203947"/>
              <a:ext cx="83936" cy="83936"/>
            </a:xfrm>
            <a:prstGeom prst="ellipse">
              <a:avLst/>
            </a:prstGeom>
            <a:solidFill>
              <a:srgbClr val="E6E6E6"/>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87" name="Group 86">
            <a:extLst>
              <a:ext uri="{FF2B5EF4-FFF2-40B4-BE49-F238E27FC236}">
                <a16:creationId xmlns:a16="http://schemas.microsoft.com/office/drawing/2014/main" id="{7D118E86-1480-2244-B836-23603222FE15}"/>
              </a:ext>
            </a:extLst>
          </p:cNvPr>
          <p:cNvGrpSpPr/>
          <p:nvPr/>
        </p:nvGrpSpPr>
        <p:grpSpPr>
          <a:xfrm>
            <a:off x="11397591" y="1270838"/>
            <a:ext cx="415865" cy="420627"/>
            <a:chOff x="703263" y="3005138"/>
            <a:chExt cx="415924" cy="420687"/>
          </a:xfrm>
        </p:grpSpPr>
        <p:sp>
          <p:nvSpPr>
            <p:cNvPr id="88" name="Freeform 12">
              <a:extLst>
                <a:ext uri="{FF2B5EF4-FFF2-40B4-BE49-F238E27FC236}">
                  <a16:creationId xmlns:a16="http://schemas.microsoft.com/office/drawing/2014/main" id="{1692E396-0EB4-1D47-83EE-6BD0A66EE619}"/>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9" name="Freeform 13">
              <a:extLst>
                <a:ext uri="{FF2B5EF4-FFF2-40B4-BE49-F238E27FC236}">
                  <a16:creationId xmlns:a16="http://schemas.microsoft.com/office/drawing/2014/main" id="{D5750489-D980-DA4D-A6F1-217CF8126994}"/>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0" name="Freeform 14">
              <a:extLst>
                <a:ext uri="{FF2B5EF4-FFF2-40B4-BE49-F238E27FC236}">
                  <a16:creationId xmlns:a16="http://schemas.microsoft.com/office/drawing/2014/main" id="{48074421-6879-2B41-B57E-C3E25FDDB58A}"/>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1" name="Oval 15">
              <a:extLst>
                <a:ext uri="{FF2B5EF4-FFF2-40B4-BE49-F238E27FC236}">
                  <a16:creationId xmlns:a16="http://schemas.microsoft.com/office/drawing/2014/main" id="{B832B1C8-62B6-2E45-99DF-54CD4EC968A2}"/>
                </a:ext>
              </a:extLst>
            </p:cNvPr>
            <p:cNvSpPr>
              <a:spLocks noChangeArrowheads="1"/>
            </p:cNvSpPr>
            <p:nvPr/>
          </p:nvSpPr>
          <p:spPr bwMode="auto">
            <a:xfrm>
              <a:off x="868363" y="3005138"/>
              <a:ext cx="87312" cy="87312"/>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2" name="Oval 16">
              <a:extLst>
                <a:ext uri="{FF2B5EF4-FFF2-40B4-BE49-F238E27FC236}">
                  <a16:creationId xmlns:a16="http://schemas.microsoft.com/office/drawing/2014/main" id="{3BA7BBD4-C58E-E04F-A4A5-298374A3B496}"/>
                </a:ext>
              </a:extLst>
            </p:cNvPr>
            <p:cNvSpPr>
              <a:spLocks noChangeArrowheads="1"/>
            </p:cNvSpPr>
            <p:nvPr/>
          </p:nvSpPr>
          <p:spPr bwMode="auto">
            <a:xfrm>
              <a:off x="703263" y="3303588"/>
              <a:ext cx="87312" cy="87312"/>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3" name="Oval 17">
              <a:extLst>
                <a:ext uri="{FF2B5EF4-FFF2-40B4-BE49-F238E27FC236}">
                  <a16:creationId xmlns:a16="http://schemas.microsoft.com/office/drawing/2014/main" id="{96542230-6623-BC47-9F93-F0D749C8B8F2}"/>
                </a:ext>
              </a:extLst>
            </p:cNvPr>
            <p:cNvSpPr>
              <a:spLocks noChangeArrowheads="1"/>
            </p:cNvSpPr>
            <p:nvPr/>
          </p:nvSpPr>
          <p:spPr bwMode="auto">
            <a:xfrm>
              <a:off x="1031875" y="3303588"/>
              <a:ext cx="87312" cy="87312"/>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94" name="Group 93">
            <a:extLst>
              <a:ext uri="{FF2B5EF4-FFF2-40B4-BE49-F238E27FC236}">
                <a16:creationId xmlns:a16="http://schemas.microsoft.com/office/drawing/2014/main" id="{9F279EC9-2DD4-BE42-AA91-4804B3515689}"/>
              </a:ext>
            </a:extLst>
          </p:cNvPr>
          <p:cNvGrpSpPr/>
          <p:nvPr/>
        </p:nvGrpSpPr>
        <p:grpSpPr>
          <a:xfrm>
            <a:off x="11420682" y="3194690"/>
            <a:ext cx="323395" cy="424457"/>
            <a:chOff x="765176" y="4954588"/>
            <a:chExt cx="177800" cy="233363"/>
          </a:xfrm>
        </p:grpSpPr>
        <p:sp>
          <p:nvSpPr>
            <p:cNvPr id="95" name="Freeform 21">
              <a:extLst>
                <a:ext uri="{FF2B5EF4-FFF2-40B4-BE49-F238E27FC236}">
                  <a16:creationId xmlns:a16="http://schemas.microsoft.com/office/drawing/2014/main" id="{1A494E15-6A27-0449-8585-BD291D38B886}"/>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6" name="Freeform 22">
              <a:extLst>
                <a:ext uri="{FF2B5EF4-FFF2-40B4-BE49-F238E27FC236}">
                  <a16:creationId xmlns:a16="http://schemas.microsoft.com/office/drawing/2014/main" id="{182BD1DC-BC19-C149-B50A-FC2647284099}"/>
                </a:ext>
              </a:extLst>
            </p:cNvPr>
            <p:cNvSpPr>
              <a:spLocks/>
            </p:cNvSpPr>
            <p:nvPr/>
          </p:nvSpPr>
          <p:spPr bwMode="auto">
            <a:xfrm>
              <a:off x="792163" y="4954588"/>
              <a:ext cx="119063"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97" name="Text Placeholder 9">
            <a:extLst>
              <a:ext uri="{FF2B5EF4-FFF2-40B4-BE49-F238E27FC236}">
                <a16:creationId xmlns:a16="http://schemas.microsoft.com/office/drawing/2014/main" id="{FD653975-5FFB-E542-9ACB-1B026ACA94B8}"/>
              </a:ext>
            </a:extLst>
          </p:cNvPr>
          <p:cNvSpPr txBox="1">
            <a:spLocks/>
          </p:cNvSpPr>
          <p:nvPr/>
        </p:nvSpPr>
        <p:spPr>
          <a:xfrm>
            <a:off x="7696200" y="372357"/>
            <a:ext cx="4117256" cy="63998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a:latin typeface="Segoe UI" panose="020B0502040204020203" pitchFamily="34" charset="0"/>
                <a:cs typeface="Segoe UI" panose="020B0502040204020203" pitchFamily="34" charset="0"/>
              </a:rPr>
              <a:t>Chat, calls &amp; meetings </a:t>
            </a:r>
            <a:br>
              <a:rPr lang="en-US" sz="2400">
                <a:latin typeface="Segoe UI" panose="020B0502040204020203" pitchFamily="34" charset="0"/>
                <a:cs typeface="Segoe UI" panose="020B0502040204020203" pitchFamily="34" charset="0"/>
              </a:rPr>
            </a:br>
            <a:r>
              <a:rPr lang="en-US" sz="2400">
                <a:latin typeface="Segoe UI" panose="020B0502040204020203" pitchFamily="34" charset="0"/>
                <a:cs typeface="Segoe UI" panose="020B0502040204020203" pitchFamily="34" charset="0"/>
              </a:rPr>
              <a:t>for today’s teams</a:t>
            </a:r>
            <a:endParaRPr lang="en-US" sz="2400" dirty="0">
              <a:latin typeface="Segoe UI" panose="020B0502040204020203" pitchFamily="34" charset="0"/>
              <a:cs typeface="Segoe UI" panose="020B0502040204020203" pitchFamily="34" charset="0"/>
            </a:endParaRPr>
          </a:p>
        </p:txBody>
      </p:sp>
      <p:sp>
        <p:nvSpPr>
          <p:cNvPr id="98" name="Text Placeholder 9">
            <a:extLst>
              <a:ext uri="{FF2B5EF4-FFF2-40B4-BE49-F238E27FC236}">
                <a16:creationId xmlns:a16="http://schemas.microsoft.com/office/drawing/2014/main" id="{0B608507-B356-6142-8F48-CE2F94930A73}"/>
              </a:ext>
            </a:extLst>
          </p:cNvPr>
          <p:cNvSpPr txBox="1">
            <a:spLocks/>
          </p:cNvSpPr>
          <p:nvPr/>
        </p:nvSpPr>
        <p:spPr>
          <a:xfrm>
            <a:off x="7696200" y="1330201"/>
            <a:ext cx="3722025" cy="63998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ct val="0"/>
              </a:spcBef>
              <a:spcAft>
                <a:spcPct val="0"/>
              </a:spcAft>
              <a:buFont typeface="Arial" panose="020B0604020202020204" pitchFamily="34" charset="0"/>
              <a:buNone/>
            </a:pPr>
            <a:r>
              <a:rPr lang="en-US" sz="2400" dirty="0">
                <a:latin typeface="Segoe UI" panose="020B0502040204020203" pitchFamily="34" charset="0"/>
                <a:cs typeface="Segoe UI" panose="020B0502040204020203" pitchFamily="34" charset="0"/>
              </a:rPr>
              <a:t>Integrated Office 365 apps</a:t>
            </a:r>
          </a:p>
        </p:txBody>
      </p:sp>
      <p:sp>
        <p:nvSpPr>
          <p:cNvPr id="99" name="Text Placeholder 9">
            <a:extLst>
              <a:ext uri="{FF2B5EF4-FFF2-40B4-BE49-F238E27FC236}">
                <a16:creationId xmlns:a16="http://schemas.microsoft.com/office/drawing/2014/main" id="{711A48DD-C467-0742-AF61-6F352A360403}"/>
              </a:ext>
            </a:extLst>
          </p:cNvPr>
          <p:cNvSpPr txBox="1">
            <a:spLocks/>
          </p:cNvSpPr>
          <p:nvPr/>
        </p:nvSpPr>
        <p:spPr>
          <a:xfrm>
            <a:off x="7696200" y="2241176"/>
            <a:ext cx="3866468" cy="63998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pt-BR" sz="2400" dirty="0" err="1">
                <a:latin typeface="Segoe UI" panose="020B0502040204020203" pitchFamily="34" charset="0"/>
                <a:cs typeface="Segoe UI" panose="020B0502040204020203" pitchFamily="34" charset="0"/>
              </a:rPr>
              <a:t>Customizable</a:t>
            </a:r>
            <a:r>
              <a:rPr lang="pt-BR" sz="2400" dirty="0">
                <a:latin typeface="Segoe UI" panose="020B0502040204020203" pitchFamily="34" charset="0"/>
                <a:cs typeface="Segoe UI" panose="020B0502040204020203" pitchFamily="34" charset="0"/>
              </a:rPr>
              <a:t> </a:t>
            </a:r>
            <a:r>
              <a:rPr lang="pt-BR" sz="2400" dirty="0" err="1">
                <a:latin typeface="Segoe UI" panose="020B0502040204020203" pitchFamily="34" charset="0"/>
                <a:cs typeface="Segoe UI" panose="020B0502040204020203" pitchFamily="34" charset="0"/>
              </a:rPr>
              <a:t>and</a:t>
            </a:r>
            <a:r>
              <a:rPr lang="pt-BR" sz="2400" dirty="0">
                <a:latin typeface="Segoe UI" panose="020B0502040204020203" pitchFamily="34" charset="0"/>
                <a:cs typeface="Segoe UI" panose="020B0502040204020203" pitchFamily="34" charset="0"/>
              </a:rPr>
              <a:t> </a:t>
            </a:r>
            <a:r>
              <a:rPr lang="pt-BR" sz="2400" dirty="0" err="1">
                <a:latin typeface="Segoe UI" panose="020B0502040204020203" pitchFamily="34" charset="0"/>
                <a:cs typeface="Segoe UI" panose="020B0502040204020203" pitchFamily="34" charset="0"/>
              </a:rPr>
              <a:t>extensible</a:t>
            </a:r>
            <a:endParaRPr lang="pt-BR" sz="2400" dirty="0">
              <a:latin typeface="Segoe UI" panose="020B0502040204020203" pitchFamily="34" charset="0"/>
              <a:cs typeface="Segoe UI" panose="020B0502040204020203" pitchFamily="34" charset="0"/>
            </a:endParaRPr>
          </a:p>
        </p:txBody>
      </p:sp>
      <p:sp>
        <p:nvSpPr>
          <p:cNvPr id="100" name="Text Placeholder 9">
            <a:extLst>
              <a:ext uri="{FF2B5EF4-FFF2-40B4-BE49-F238E27FC236}">
                <a16:creationId xmlns:a16="http://schemas.microsoft.com/office/drawing/2014/main" id="{D1C24C6F-509E-1A4C-B7F8-993333BCD2DE}"/>
              </a:ext>
            </a:extLst>
          </p:cNvPr>
          <p:cNvSpPr txBox="1">
            <a:spLocks/>
          </p:cNvSpPr>
          <p:nvPr/>
        </p:nvSpPr>
        <p:spPr>
          <a:xfrm>
            <a:off x="7696200" y="3245888"/>
            <a:ext cx="3866468" cy="63998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a:latin typeface="Segoe UI" panose="020B0502040204020203" pitchFamily="34" charset="0"/>
                <a:cs typeface="Segoe UI" panose="020B0502040204020203" pitchFamily="34" charset="0"/>
              </a:rPr>
              <a:t>Enterprise security, compliance &amp; manageability</a:t>
            </a:r>
          </a:p>
        </p:txBody>
      </p:sp>
    </p:spTree>
    <p:extLst>
      <p:ext uri="{BB962C8B-B14F-4D97-AF65-F5344CB8AC3E}">
        <p14:creationId xmlns:p14="http://schemas.microsoft.com/office/powerpoint/2010/main" val="5778668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EC9E92B-E3BA-C649-9258-95331433B331}"/>
              </a:ext>
            </a:extLst>
          </p:cNvPr>
          <p:cNvPicPr>
            <a:picLocks noChangeAspect="1"/>
          </p:cNvPicPr>
          <p:nvPr/>
        </p:nvPicPr>
        <p:blipFill rotWithShape="1">
          <a:blip r:embed="rId3"/>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CEDDB0E8-275F-AB4B-8706-9EFF7A5095FE}"/>
              </a:ext>
            </a:extLst>
          </p:cNvPr>
          <p:cNvSpPr>
            <a:spLocks noGrp="1"/>
          </p:cNvSpPr>
          <p:nvPr>
            <p:ph type="ctrTitle"/>
          </p:nvPr>
        </p:nvSpPr>
        <p:spPr>
          <a:xfrm>
            <a:off x="7933120" y="1466631"/>
            <a:ext cx="3852041" cy="1834056"/>
          </a:xfrm>
          <a:effectLst>
            <a:outerShdw algn="ctr" rotWithShape="0">
              <a:schemeClr val="bg1"/>
            </a:outerShdw>
          </a:effectLst>
        </p:spPr>
        <p:txBody>
          <a:bodyPr>
            <a:normAutofit/>
          </a:bodyPr>
          <a:lstStyle/>
          <a:p>
            <a:r>
              <a:rPr lang="en-US" sz="4000" dirty="0">
                <a:solidFill>
                  <a:schemeClr val="bg1"/>
                </a:solidFill>
              </a:rPr>
              <a:t>Demo</a:t>
            </a:r>
          </a:p>
        </p:txBody>
      </p:sp>
      <p:sp>
        <p:nvSpPr>
          <p:cNvPr id="3" name="Subtitle 2">
            <a:extLst>
              <a:ext uri="{FF2B5EF4-FFF2-40B4-BE49-F238E27FC236}">
                <a16:creationId xmlns:a16="http://schemas.microsoft.com/office/drawing/2014/main" id="{96D3231A-F067-9244-8DDC-D2239637003F}"/>
              </a:ext>
            </a:extLst>
          </p:cNvPr>
          <p:cNvSpPr>
            <a:spLocks noGrp="1"/>
          </p:cNvSpPr>
          <p:nvPr>
            <p:ph type="subTitle" idx="1"/>
          </p:nvPr>
        </p:nvSpPr>
        <p:spPr>
          <a:xfrm>
            <a:off x="7861738" y="3210675"/>
            <a:ext cx="4330262" cy="683284"/>
          </a:xfrm>
        </p:spPr>
        <p:txBody>
          <a:bodyPr>
            <a:normAutofit/>
          </a:bodyPr>
          <a:lstStyle/>
          <a:p>
            <a:r>
              <a:rPr lang="en-US" sz="2000" dirty="0">
                <a:solidFill>
                  <a:schemeClr val="bg1"/>
                </a:solidFill>
              </a:rPr>
              <a:t>Apps in teams</a:t>
            </a:r>
          </a:p>
        </p:txBody>
      </p:sp>
    </p:spTree>
    <p:extLst>
      <p:ext uri="{BB962C8B-B14F-4D97-AF65-F5344CB8AC3E}">
        <p14:creationId xmlns:p14="http://schemas.microsoft.com/office/powerpoint/2010/main" val="2914829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FB73F649-FCED-6742-B01A-13390B3DC2EF}"/>
              </a:ext>
            </a:extLst>
          </p:cNvPr>
          <p:cNvPicPr>
            <a:picLocks noGrp="1" noChangeAspect="1"/>
          </p:cNvPicPr>
          <p:nvPr>
            <p:ph idx="1"/>
          </p:nvPr>
        </p:nvPicPr>
        <p:blipFill rotWithShape="1">
          <a:blip r:embed="rId3"/>
          <a:srcRect l="11825" r="22929"/>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 name="Title 1">
            <a:extLst>
              <a:ext uri="{FF2B5EF4-FFF2-40B4-BE49-F238E27FC236}">
                <a16:creationId xmlns:a16="http://schemas.microsoft.com/office/drawing/2014/main" id="{7BA5A4EE-CDDA-144D-93D9-B1AC31E70C87}"/>
              </a:ext>
            </a:extLst>
          </p:cNvPr>
          <p:cNvSpPr>
            <a:spLocks noGrp="1"/>
          </p:cNvSpPr>
          <p:nvPr>
            <p:ph type="title"/>
          </p:nvPr>
        </p:nvSpPr>
        <p:spPr>
          <a:xfrm>
            <a:off x="804673" y="2050859"/>
            <a:ext cx="4524973" cy="2076333"/>
          </a:xfrm>
        </p:spPr>
        <p:txBody>
          <a:bodyPr vert="horz" lIns="91440" tIns="45720" rIns="91440" bIns="45720" rtlCol="0" anchor="t">
            <a:normAutofit/>
          </a:bodyPr>
          <a:lstStyle/>
          <a:p>
            <a:r>
              <a:rPr lang="en-US" sz="4800" dirty="0"/>
              <a:t>Provisioning Microsoft Teams</a:t>
            </a:r>
          </a:p>
        </p:txBody>
      </p:sp>
    </p:spTree>
    <p:extLst>
      <p:ext uri="{BB962C8B-B14F-4D97-AF65-F5344CB8AC3E}">
        <p14:creationId xmlns:p14="http://schemas.microsoft.com/office/powerpoint/2010/main" val="133220323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3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CF539-11CA-8A41-A316-5884D841D677}"/>
              </a:ext>
            </a:extLst>
          </p:cNvPr>
          <p:cNvSpPr>
            <a:spLocks noGrp="1"/>
          </p:cNvSpPr>
          <p:nvPr>
            <p:ph type="title"/>
          </p:nvPr>
        </p:nvSpPr>
        <p:spPr>
          <a:xfrm>
            <a:off x="833002" y="365125"/>
            <a:ext cx="10520702" cy="1325563"/>
          </a:xfrm>
        </p:spPr>
        <p:txBody>
          <a:bodyPr>
            <a:normAutofit fontScale="90000"/>
          </a:bodyPr>
          <a:lstStyle/>
          <a:p>
            <a:r>
              <a:rPr lang="en-US" sz="6600" dirty="0"/>
              <a:t>Apps are part of teamwork</a:t>
            </a:r>
            <a:br>
              <a:rPr lang="en-US" dirty="0"/>
            </a:br>
            <a:r>
              <a:rPr lang="en-US" dirty="0">
                <a:solidFill>
                  <a:srgbClr val="D83B01"/>
                </a:solidFill>
              </a:rPr>
              <a:t>Bring increased productivity to your enterprise</a:t>
            </a:r>
            <a:endParaRPr lang="en-US" dirty="0">
              <a:solidFill>
                <a:srgbClr val="FFFFFF"/>
              </a:solidFill>
            </a:endParaRPr>
          </a:p>
        </p:txBody>
      </p:sp>
      <p:sp>
        <p:nvSpPr>
          <p:cNvPr id="9" name="Text Placeholder 2">
            <a:extLst>
              <a:ext uri="{FF2B5EF4-FFF2-40B4-BE49-F238E27FC236}">
                <a16:creationId xmlns:a16="http://schemas.microsoft.com/office/drawing/2014/main" id="{7ADCE127-A608-7446-B088-D9B688ED44D0}"/>
              </a:ext>
            </a:extLst>
          </p:cNvPr>
          <p:cNvSpPr txBox="1">
            <a:spLocks/>
          </p:cNvSpPr>
          <p:nvPr/>
        </p:nvSpPr>
        <p:spPr>
          <a:xfrm>
            <a:off x="482600" y="2055813"/>
            <a:ext cx="11111822" cy="31758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en-US" sz="2448">
              <a:solidFill>
                <a:schemeClr val="tx1"/>
              </a:solidFill>
              <a:latin typeface="Segoe UI" charset="0"/>
              <a:ea typeface="Segoe UI" charset="0"/>
              <a:cs typeface="Segoe UI" charset="0"/>
            </a:endParaRPr>
          </a:p>
          <a:p>
            <a:pPr>
              <a:lnSpc>
                <a:spcPct val="120000"/>
              </a:lnSpc>
            </a:pPr>
            <a:r>
              <a:rPr lang="en-US" sz="2448">
                <a:solidFill>
                  <a:schemeClr val="tx1"/>
                </a:solidFill>
                <a:latin typeface="Segoe UI" charset="0"/>
                <a:ea typeface="Segoe UI" charset="0"/>
                <a:cs typeface="Segoe UI" charset="0"/>
              </a:rPr>
              <a:t>	</a:t>
            </a:r>
            <a:r>
              <a:rPr lang="en-US" sz="2448">
                <a:solidFill>
                  <a:schemeClr val="tx1"/>
                </a:solidFill>
                <a:ea typeface="Segoe UI" charset="0"/>
                <a:cs typeface="Segoe UI" charset="0"/>
              </a:rPr>
              <a:t>Enable your teams can make decisions and take action faster</a:t>
            </a:r>
          </a:p>
          <a:p>
            <a:pPr>
              <a:lnSpc>
                <a:spcPct val="120000"/>
              </a:lnSpc>
            </a:pPr>
            <a:endParaRPr lang="en-US" sz="2448">
              <a:solidFill>
                <a:schemeClr val="tx1"/>
              </a:solidFill>
              <a:ea typeface="Segoe UI" charset="0"/>
              <a:cs typeface="Segoe UI" charset="0"/>
            </a:endParaRPr>
          </a:p>
          <a:p>
            <a:pPr>
              <a:lnSpc>
                <a:spcPct val="120000"/>
              </a:lnSpc>
            </a:pPr>
            <a:r>
              <a:rPr lang="en-US" sz="2448">
                <a:solidFill>
                  <a:schemeClr val="tx1"/>
                </a:solidFill>
                <a:ea typeface="Segoe UI" charset="0"/>
                <a:cs typeface="Segoe UI" charset="0"/>
              </a:rPr>
              <a:t>	Reduce context switching on important tasks</a:t>
            </a:r>
          </a:p>
          <a:p>
            <a:pPr>
              <a:lnSpc>
                <a:spcPct val="120000"/>
              </a:lnSpc>
            </a:pPr>
            <a:endParaRPr lang="en-US" sz="2448">
              <a:solidFill>
                <a:schemeClr val="tx1"/>
              </a:solidFill>
              <a:ea typeface="Segoe UI" charset="0"/>
              <a:cs typeface="Segoe UI" charset="0"/>
            </a:endParaRPr>
          </a:p>
          <a:p>
            <a:pPr>
              <a:lnSpc>
                <a:spcPct val="120000"/>
              </a:lnSpc>
            </a:pPr>
            <a:r>
              <a:rPr lang="en-US" sz="2448">
                <a:solidFill>
                  <a:schemeClr val="tx1"/>
                </a:solidFill>
                <a:ea typeface="Segoe UI" charset="0"/>
                <a:cs typeface="Segoe UI" charset="0"/>
              </a:rPr>
              <a:t>	Create opportunities for collaboration around external content</a:t>
            </a:r>
            <a:endParaRPr lang="en-US" sz="2448" dirty="0">
              <a:solidFill>
                <a:schemeClr val="tx1"/>
              </a:solidFill>
              <a:ea typeface="Segoe UI" charset="0"/>
              <a:cs typeface="Segoe UI" charset="0"/>
            </a:endParaRPr>
          </a:p>
        </p:txBody>
      </p:sp>
      <p:pic>
        <p:nvPicPr>
          <p:cNvPr id="11" name="Graphic 10" descr="Gauge">
            <a:extLst>
              <a:ext uri="{FF2B5EF4-FFF2-40B4-BE49-F238E27FC236}">
                <a16:creationId xmlns:a16="http://schemas.microsoft.com/office/drawing/2014/main" id="{812E5151-C728-A044-BBD7-F59E38C68B9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249" y="2408167"/>
            <a:ext cx="603670" cy="603670"/>
          </a:xfrm>
          <a:prstGeom prst="rect">
            <a:avLst/>
          </a:prstGeom>
        </p:spPr>
      </p:pic>
      <p:pic>
        <p:nvPicPr>
          <p:cNvPr id="13" name="Graphic 12" descr="Checklist">
            <a:extLst>
              <a:ext uri="{FF2B5EF4-FFF2-40B4-BE49-F238E27FC236}">
                <a16:creationId xmlns:a16="http://schemas.microsoft.com/office/drawing/2014/main" id="{D212927E-4BE1-764C-ACF3-6831EE5F462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3868" y="3475238"/>
            <a:ext cx="534759" cy="534759"/>
          </a:xfrm>
          <a:prstGeom prst="rect">
            <a:avLst/>
          </a:prstGeom>
        </p:spPr>
      </p:pic>
      <p:pic>
        <p:nvPicPr>
          <p:cNvPr id="15" name="Graphic 14" descr="Meeting">
            <a:extLst>
              <a:ext uri="{FF2B5EF4-FFF2-40B4-BE49-F238E27FC236}">
                <a16:creationId xmlns:a16="http://schemas.microsoft.com/office/drawing/2014/main" id="{C94068FF-0106-A74A-BC72-F6C6FFE7791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2056" y="4458085"/>
            <a:ext cx="664862" cy="664862"/>
          </a:xfrm>
          <a:prstGeom prst="rect">
            <a:avLst/>
          </a:prstGeom>
        </p:spPr>
      </p:pic>
    </p:spTree>
    <p:extLst>
      <p:ext uri="{BB962C8B-B14F-4D97-AF65-F5344CB8AC3E}">
        <p14:creationId xmlns:p14="http://schemas.microsoft.com/office/powerpoint/2010/main" val="15949539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left)">
                                      <p:cBhvr>
                                        <p:cTn id="7" dur="1000"/>
                                        <p:tgtEl>
                                          <p:spTgt spid="9">
                                            <p:txEl>
                                              <p:pRg st="1" end="1"/>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animEffect transition="in" filter="wipe(left)">
                                      <p:cBhvr>
                                        <p:cTn id="11" dur="1000"/>
                                        <p:tgtEl>
                                          <p:spTgt spid="9">
                                            <p:txEl>
                                              <p:pRg st="3" end="3"/>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wipe(left)">
                                      <p:cBhvr>
                                        <p:cTn id="15" dur="10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D184-AB1A-124F-A2B4-58434701147D}"/>
              </a:ext>
            </a:extLst>
          </p:cNvPr>
          <p:cNvSpPr>
            <a:spLocks noGrp="1"/>
          </p:cNvSpPr>
          <p:nvPr>
            <p:ph type="title"/>
          </p:nvPr>
        </p:nvSpPr>
        <p:spPr>
          <a:xfrm>
            <a:off x="1524000" y="2781300"/>
            <a:ext cx="9144000" cy="1181099"/>
          </a:xfrm>
        </p:spPr>
        <p:txBody>
          <a:bodyPr vert="horz" lIns="91440" tIns="45720" rIns="91440" bIns="45720" rtlCol="0" anchor="b">
            <a:normAutofit fontScale="90000"/>
          </a:bodyPr>
          <a:lstStyle/>
          <a:p>
            <a:pPr algn="ctr"/>
            <a:r>
              <a:rPr lang="en-US" sz="6000" dirty="0"/>
              <a:t>Unlock </a:t>
            </a:r>
            <a:r>
              <a:rPr lang="en-US" sz="4900" dirty="0"/>
              <a:t>productivity</a:t>
            </a:r>
            <a:r>
              <a:rPr lang="en-US" sz="6000" dirty="0"/>
              <a:t> with</a:t>
            </a:r>
            <a:br>
              <a:rPr lang="en-US" sz="6000" dirty="0"/>
            </a:br>
            <a:r>
              <a:rPr lang="en-US" sz="6700" dirty="0"/>
              <a:t>150</a:t>
            </a:r>
            <a:r>
              <a:rPr lang="en-US" sz="9600" dirty="0"/>
              <a:t>+ Teams apps</a:t>
            </a:r>
            <a:endParaRPr lang="en-US" sz="5800" kern="1200" dirty="0">
              <a:solidFill>
                <a:schemeClr val="tx1"/>
              </a:solidFill>
              <a:latin typeface="+mj-lt"/>
              <a:ea typeface="+mj-ea"/>
              <a:cs typeface="+mj-cs"/>
            </a:endParaRPr>
          </a:p>
        </p:txBody>
      </p:sp>
      <p:pic>
        <p:nvPicPr>
          <p:cNvPr id="70" name="Picture 69">
            <a:extLst>
              <a:ext uri="{FF2B5EF4-FFF2-40B4-BE49-F238E27FC236}">
                <a16:creationId xmlns:a16="http://schemas.microsoft.com/office/drawing/2014/main" id="{834623A3-8268-2744-BA89-10F21BC2A0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14131" y="1121156"/>
            <a:ext cx="1079633" cy="441278"/>
          </a:xfrm>
          <a:prstGeom prst="rect">
            <a:avLst/>
          </a:prstGeom>
        </p:spPr>
      </p:pic>
      <p:pic>
        <p:nvPicPr>
          <p:cNvPr id="71" name="Picture 18" descr="https://www.travelado.com/images/brands/hipmunk.png">
            <a:extLst>
              <a:ext uri="{FF2B5EF4-FFF2-40B4-BE49-F238E27FC236}">
                <a16:creationId xmlns:a16="http://schemas.microsoft.com/office/drawing/2014/main" id="{58C2F6F1-0236-ED4C-A10B-A874492C3E04}"/>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53031" y="5723935"/>
            <a:ext cx="795411" cy="280987"/>
          </a:xfrm>
          <a:prstGeom prst="rect">
            <a:avLst/>
          </a:prstGeom>
          <a:noFill/>
          <a:extLst>
            <a:ext uri="{909E8E84-426E-40DD-AFC4-6F175D3DCCD1}">
              <a14:hiddenFill xmlns:a14="http://schemas.microsoft.com/office/drawing/2010/main">
                <a:solidFill>
                  <a:srgbClr val="FFFFFF"/>
                </a:solidFill>
              </a14:hiddenFill>
            </a:ext>
          </a:extLst>
        </p:spPr>
      </p:pic>
      <p:pic>
        <p:nvPicPr>
          <p:cNvPr id="72" name="6B26112F-8AF6-4E3A-AA34-8395962DE2F6" descr="996653EE-263E-45AC-B97A-1A66C674872B@hsd1">
            <a:extLst>
              <a:ext uri="{FF2B5EF4-FFF2-40B4-BE49-F238E27FC236}">
                <a16:creationId xmlns:a16="http://schemas.microsoft.com/office/drawing/2014/main" id="{3761FD6B-DF7B-6C49-9D1E-D28813F58D1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58949" y="418414"/>
            <a:ext cx="807277" cy="32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https://www.workato.com/blog/wp-content/uploads/2015/10/workato-logo-small.png">
            <a:extLst>
              <a:ext uri="{FF2B5EF4-FFF2-40B4-BE49-F238E27FC236}">
                <a16:creationId xmlns:a16="http://schemas.microsoft.com/office/drawing/2014/main" id="{BCBF7E78-2E93-1F45-831F-94533B711B5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11697" y="6409723"/>
            <a:ext cx="626964" cy="18951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2B2F3540-AC68-574D-8B5F-11A98556C03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61910" y="3117941"/>
            <a:ext cx="758126" cy="269136"/>
          </a:xfrm>
          <a:prstGeom prst="rect">
            <a:avLst/>
          </a:prstGeom>
        </p:spPr>
      </p:pic>
      <p:pic>
        <p:nvPicPr>
          <p:cNvPr id="75" name="Picture 59">
            <a:extLst>
              <a:ext uri="{FF2B5EF4-FFF2-40B4-BE49-F238E27FC236}">
                <a16:creationId xmlns:a16="http://schemas.microsoft.com/office/drawing/2014/main" id="{998C7DFE-5A05-4D40-ACDE-3583661334A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218934" y="264074"/>
            <a:ext cx="618417" cy="617406"/>
          </a:xfrm>
          <a:prstGeom prst="rect">
            <a:avLst/>
          </a:prstGeom>
        </p:spPr>
      </p:pic>
      <p:pic>
        <p:nvPicPr>
          <p:cNvPr id="76" name="Picture 64">
            <a:extLst>
              <a:ext uri="{FF2B5EF4-FFF2-40B4-BE49-F238E27FC236}">
                <a16:creationId xmlns:a16="http://schemas.microsoft.com/office/drawing/2014/main" id="{70ED9819-78E0-B54F-B827-B9EE911ABAD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94290" y="353365"/>
            <a:ext cx="699430" cy="214615"/>
          </a:xfrm>
          <a:prstGeom prst="rect">
            <a:avLst/>
          </a:prstGeom>
        </p:spPr>
      </p:pic>
      <p:pic>
        <p:nvPicPr>
          <p:cNvPr id="77" name="Picture 76">
            <a:extLst>
              <a:ext uri="{FF2B5EF4-FFF2-40B4-BE49-F238E27FC236}">
                <a16:creationId xmlns:a16="http://schemas.microsoft.com/office/drawing/2014/main" id="{11B1C9B4-56CE-8A45-A59C-AB07763C92F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179251" y="1065307"/>
            <a:ext cx="727224" cy="182279"/>
          </a:xfrm>
          <a:prstGeom prst="rect">
            <a:avLst/>
          </a:prstGeom>
        </p:spPr>
      </p:pic>
      <p:pic>
        <p:nvPicPr>
          <p:cNvPr id="78" name="Picture 58">
            <a:extLst>
              <a:ext uri="{FF2B5EF4-FFF2-40B4-BE49-F238E27FC236}">
                <a16:creationId xmlns:a16="http://schemas.microsoft.com/office/drawing/2014/main" id="{71B93CFD-6B1F-2C4F-B4FE-E9A7942953E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215039" y="2186645"/>
            <a:ext cx="560632" cy="209756"/>
          </a:xfrm>
          <a:prstGeom prst="rect">
            <a:avLst/>
          </a:prstGeom>
          <a:noFill/>
        </p:spPr>
      </p:pic>
      <p:pic>
        <p:nvPicPr>
          <p:cNvPr id="79" name="Picture 68">
            <a:extLst>
              <a:ext uri="{FF2B5EF4-FFF2-40B4-BE49-F238E27FC236}">
                <a16:creationId xmlns:a16="http://schemas.microsoft.com/office/drawing/2014/main" id="{889B10B3-5CC4-0D4F-BC34-C96AD6089AC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093200" y="5733692"/>
            <a:ext cx="527952" cy="196126"/>
          </a:xfrm>
          <a:prstGeom prst="rect">
            <a:avLst/>
          </a:prstGeom>
          <a:noFill/>
        </p:spPr>
      </p:pic>
      <p:pic>
        <p:nvPicPr>
          <p:cNvPr id="80" name="Picture 73">
            <a:extLst>
              <a:ext uri="{FF2B5EF4-FFF2-40B4-BE49-F238E27FC236}">
                <a16:creationId xmlns:a16="http://schemas.microsoft.com/office/drawing/2014/main" id="{01329E12-D945-AF4D-9AD6-80AFAB630050}"/>
              </a:ext>
            </a:extLst>
          </p:cNvPr>
          <p:cNvPicPr>
            <a:picLocks noChangeAspect="1"/>
          </p:cNvPicPr>
          <p:nvPr/>
        </p:nvPicPr>
        <p:blipFill>
          <a:blip r:embed="rId13" cstate="email">
            <a:clrChange>
              <a:clrFrom>
                <a:srgbClr val="F7F7F7"/>
              </a:clrFrom>
              <a:clrTo>
                <a:srgbClr val="F7F7F7">
                  <a:alpha val="0"/>
                </a:srgbClr>
              </a:clrTo>
            </a:clrChange>
            <a:extLst>
              <a:ext uri="{28A0092B-C50C-407E-A947-70E740481C1C}">
                <a14:useLocalDpi xmlns:a14="http://schemas.microsoft.com/office/drawing/2010/main"/>
              </a:ext>
            </a:extLst>
          </a:blip>
          <a:stretch>
            <a:fillRect/>
          </a:stretch>
        </p:blipFill>
        <p:spPr>
          <a:xfrm>
            <a:off x="7899069" y="6666223"/>
            <a:ext cx="810517" cy="236403"/>
          </a:xfrm>
          <a:prstGeom prst="rect">
            <a:avLst/>
          </a:prstGeom>
        </p:spPr>
      </p:pic>
      <p:pic>
        <p:nvPicPr>
          <p:cNvPr id="81" name="Picture 4" descr="http://www.grow.com/wp-content/uploads/2016/07/asana-logo.png">
            <a:extLst>
              <a:ext uri="{FF2B5EF4-FFF2-40B4-BE49-F238E27FC236}">
                <a16:creationId xmlns:a16="http://schemas.microsoft.com/office/drawing/2014/main" id="{6F98EE09-2C74-3E4F-89A4-F7FDECD69AAC}"/>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tretch>
            <a:fillRect/>
          </a:stretch>
        </p:blipFill>
        <p:spPr bwMode="auto">
          <a:xfrm>
            <a:off x="9913432" y="6497770"/>
            <a:ext cx="530669" cy="366009"/>
          </a:xfrm>
          <a:prstGeom prst="rect">
            <a:avLst/>
          </a:prstGeom>
          <a:extLst>
            <a:ext uri="{909E8E84-426E-40DD-AFC4-6F175D3DCCD1}">
              <a14:hiddenFill xmlns:a14="http://schemas.microsoft.com/office/drawing/2010/main">
                <a:solidFill>
                  <a:srgbClr val="FFFFFF"/>
                </a:solidFill>
              </a14:hiddenFill>
            </a:ext>
          </a:extLst>
        </p:spPr>
      </p:pic>
      <p:pic>
        <p:nvPicPr>
          <p:cNvPr id="82" name="Picture 62">
            <a:extLst>
              <a:ext uri="{FF2B5EF4-FFF2-40B4-BE49-F238E27FC236}">
                <a16:creationId xmlns:a16="http://schemas.microsoft.com/office/drawing/2014/main" id="{C38149B4-3C1D-F24C-9F6E-E7747033A5C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19790" y="2273216"/>
            <a:ext cx="626965" cy="241029"/>
          </a:xfrm>
          <a:prstGeom prst="rect">
            <a:avLst/>
          </a:prstGeom>
        </p:spPr>
      </p:pic>
      <p:pic>
        <p:nvPicPr>
          <p:cNvPr id="83" name="Picture 79">
            <a:extLst>
              <a:ext uri="{FF2B5EF4-FFF2-40B4-BE49-F238E27FC236}">
                <a16:creationId xmlns:a16="http://schemas.microsoft.com/office/drawing/2014/main" id="{0DEF2E46-52C8-D543-874A-B6EC7767C54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00648" y="5222665"/>
            <a:ext cx="435683" cy="434971"/>
          </a:xfrm>
          <a:prstGeom prst="rect">
            <a:avLst/>
          </a:prstGeom>
        </p:spPr>
      </p:pic>
      <p:pic>
        <p:nvPicPr>
          <p:cNvPr id="84" name="pasted-image.pdf">
            <a:extLst>
              <a:ext uri="{FF2B5EF4-FFF2-40B4-BE49-F238E27FC236}">
                <a16:creationId xmlns:a16="http://schemas.microsoft.com/office/drawing/2014/main" id="{0415764E-125E-554A-8A47-0E485DDA5EA4}"/>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62793" y="3986542"/>
            <a:ext cx="704216" cy="174258"/>
          </a:xfrm>
          <a:prstGeom prst="rect">
            <a:avLst/>
          </a:prstGeom>
          <a:ln w="12700">
            <a:miter lim="400000"/>
          </a:ln>
        </p:spPr>
      </p:pic>
      <p:pic>
        <p:nvPicPr>
          <p:cNvPr id="85" name="Picture 83">
            <a:extLst>
              <a:ext uri="{FF2B5EF4-FFF2-40B4-BE49-F238E27FC236}">
                <a16:creationId xmlns:a16="http://schemas.microsoft.com/office/drawing/2014/main" id="{FEA02395-0AD8-D345-A1C3-29A766300AA1}"/>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829298" y="6136672"/>
            <a:ext cx="394398" cy="393754"/>
          </a:xfrm>
          <a:prstGeom prst="rect">
            <a:avLst/>
          </a:prstGeom>
        </p:spPr>
      </p:pic>
      <p:pic>
        <p:nvPicPr>
          <p:cNvPr id="86" name="Picture 32" descr="https://upload.wikimedia.org/wikipedia/en/thumb/6/62/Sage.svg/1024px-Sage.svg.png">
            <a:extLst>
              <a:ext uri="{FF2B5EF4-FFF2-40B4-BE49-F238E27FC236}">
                <a16:creationId xmlns:a16="http://schemas.microsoft.com/office/drawing/2014/main" id="{1F396C92-6563-7344-A10B-9A13A57B8215}"/>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1097276" y="3955304"/>
            <a:ext cx="399857" cy="171534"/>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75">
            <a:extLst>
              <a:ext uri="{FF2B5EF4-FFF2-40B4-BE49-F238E27FC236}">
                <a16:creationId xmlns:a16="http://schemas.microsoft.com/office/drawing/2014/main" id="{3276E098-9A73-8A41-9801-1806FF39DDCF}"/>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l="15050" t="34183" r="15296" b="39274"/>
          <a:stretch/>
        </p:blipFill>
        <p:spPr>
          <a:xfrm>
            <a:off x="10951786" y="5645353"/>
            <a:ext cx="797435" cy="236403"/>
          </a:xfrm>
          <a:prstGeom prst="rect">
            <a:avLst/>
          </a:prstGeom>
        </p:spPr>
      </p:pic>
      <p:pic>
        <p:nvPicPr>
          <p:cNvPr id="88" name="Picture 47">
            <a:extLst>
              <a:ext uri="{FF2B5EF4-FFF2-40B4-BE49-F238E27FC236}">
                <a16:creationId xmlns:a16="http://schemas.microsoft.com/office/drawing/2014/main" id="{AE6CEF79-BDC6-EA49-B291-9FC3777C8034}"/>
              </a:ext>
            </a:extLst>
          </p:cNvPr>
          <p:cNvPicPr>
            <a:picLocks noChangeAspect="1"/>
          </p:cNvPicPr>
          <p:nvPr/>
        </p:nvPicPr>
        <p:blipFill>
          <a:blip r:embed="rId21"/>
          <a:stretch>
            <a:fillRect/>
          </a:stretch>
        </p:blipFill>
        <p:spPr>
          <a:xfrm>
            <a:off x="11751603" y="6541829"/>
            <a:ext cx="692982" cy="308188"/>
          </a:xfrm>
          <a:prstGeom prst="rect">
            <a:avLst/>
          </a:prstGeom>
        </p:spPr>
      </p:pic>
      <p:pic>
        <p:nvPicPr>
          <p:cNvPr id="89" name="Picture 66">
            <a:extLst>
              <a:ext uri="{FF2B5EF4-FFF2-40B4-BE49-F238E27FC236}">
                <a16:creationId xmlns:a16="http://schemas.microsoft.com/office/drawing/2014/main" id="{9B735D2B-E92E-BD41-B697-2A16946A98E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1592727" y="2962517"/>
            <a:ext cx="841651" cy="188921"/>
          </a:xfrm>
          <a:prstGeom prst="rect">
            <a:avLst/>
          </a:prstGeom>
          <a:noFill/>
        </p:spPr>
      </p:pic>
      <p:pic>
        <p:nvPicPr>
          <p:cNvPr id="90" name="Picture 70">
            <a:extLst>
              <a:ext uri="{FF2B5EF4-FFF2-40B4-BE49-F238E27FC236}">
                <a16:creationId xmlns:a16="http://schemas.microsoft.com/office/drawing/2014/main" id="{2502088A-36DB-104A-80A3-685F8D3A39C4}"/>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188731" y="5638778"/>
            <a:ext cx="726007" cy="155840"/>
          </a:xfrm>
          <a:prstGeom prst="rect">
            <a:avLst/>
          </a:prstGeom>
        </p:spPr>
      </p:pic>
      <p:pic>
        <p:nvPicPr>
          <p:cNvPr id="91" name="Picture 71">
            <a:extLst>
              <a:ext uri="{FF2B5EF4-FFF2-40B4-BE49-F238E27FC236}">
                <a16:creationId xmlns:a16="http://schemas.microsoft.com/office/drawing/2014/main" id="{7F6015CB-7142-E346-ADCD-CFC239BC3F3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944535" y="1955627"/>
            <a:ext cx="741012" cy="167689"/>
          </a:xfrm>
          <a:prstGeom prst="rect">
            <a:avLst/>
          </a:prstGeom>
          <a:noFill/>
        </p:spPr>
      </p:pic>
      <p:grpSp>
        <p:nvGrpSpPr>
          <p:cNvPr id="92" name="Group 48">
            <a:extLst>
              <a:ext uri="{FF2B5EF4-FFF2-40B4-BE49-F238E27FC236}">
                <a16:creationId xmlns:a16="http://schemas.microsoft.com/office/drawing/2014/main" id="{7E09140C-0A93-CC44-BA36-821ECB832ECD}"/>
              </a:ext>
            </a:extLst>
          </p:cNvPr>
          <p:cNvGrpSpPr/>
          <p:nvPr/>
        </p:nvGrpSpPr>
        <p:grpSpPr>
          <a:xfrm>
            <a:off x="9932457" y="1253385"/>
            <a:ext cx="741233" cy="81862"/>
            <a:chOff x="5134333" y="1682041"/>
            <a:chExt cx="1022351" cy="220662"/>
          </a:xfrm>
        </p:grpSpPr>
        <p:sp>
          <p:nvSpPr>
            <p:cNvPr id="93" name="Freeform 5">
              <a:extLst>
                <a:ext uri="{FF2B5EF4-FFF2-40B4-BE49-F238E27FC236}">
                  <a16:creationId xmlns:a16="http://schemas.microsoft.com/office/drawing/2014/main" id="{9F9B996B-8886-FB45-91F5-6C0856F1DCA2}"/>
                </a:ext>
              </a:extLst>
            </p:cNvPr>
            <p:cNvSpPr>
              <a:spLocks/>
            </p:cNvSpPr>
            <p:nvPr/>
          </p:nvSpPr>
          <p:spPr bwMode="auto">
            <a:xfrm>
              <a:off x="5345471" y="1718553"/>
              <a:ext cx="104775" cy="127000"/>
            </a:xfrm>
            <a:custGeom>
              <a:avLst/>
              <a:gdLst>
                <a:gd name="T0" fmla="*/ 18 w 66"/>
                <a:gd name="T1" fmla="*/ 0 h 80"/>
                <a:gd name="T2" fmla="*/ 18 w 66"/>
                <a:gd name="T3" fmla="*/ 31 h 80"/>
                <a:gd name="T4" fmla="*/ 48 w 66"/>
                <a:gd name="T5" fmla="*/ 31 h 80"/>
                <a:gd name="T6" fmla="*/ 48 w 66"/>
                <a:gd name="T7" fmla="*/ 0 h 80"/>
                <a:gd name="T8" fmla="*/ 66 w 66"/>
                <a:gd name="T9" fmla="*/ 0 h 80"/>
                <a:gd name="T10" fmla="*/ 66 w 66"/>
                <a:gd name="T11" fmla="*/ 80 h 80"/>
                <a:gd name="T12" fmla="*/ 48 w 66"/>
                <a:gd name="T13" fmla="*/ 80 h 80"/>
                <a:gd name="T14" fmla="*/ 48 w 66"/>
                <a:gd name="T15" fmla="*/ 47 h 80"/>
                <a:gd name="T16" fmla="*/ 18 w 66"/>
                <a:gd name="T17" fmla="*/ 47 h 80"/>
                <a:gd name="T18" fmla="*/ 18 w 66"/>
                <a:gd name="T19" fmla="*/ 80 h 80"/>
                <a:gd name="T20" fmla="*/ 0 w 66"/>
                <a:gd name="T21" fmla="*/ 80 h 80"/>
                <a:gd name="T22" fmla="*/ 0 w 66"/>
                <a:gd name="T23" fmla="*/ 0 h 80"/>
                <a:gd name="T24" fmla="*/ 18 w 66"/>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0">
                  <a:moveTo>
                    <a:pt x="18" y="0"/>
                  </a:moveTo>
                  <a:lnTo>
                    <a:pt x="18" y="31"/>
                  </a:lnTo>
                  <a:lnTo>
                    <a:pt x="48" y="31"/>
                  </a:lnTo>
                  <a:lnTo>
                    <a:pt x="48" y="0"/>
                  </a:lnTo>
                  <a:lnTo>
                    <a:pt x="66" y="0"/>
                  </a:lnTo>
                  <a:lnTo>
                    <a:pt x="66" y="80"/>
                  </a:lnTo>
                  <a:lnTo>
                    <a:pt x="48" y="80"/>
                  </a:lnTo>
                  <a:lnTo>
                    <a:pt x="48" y="47"/>
                  </a:lnTo>
                  <a:lnTo>
                    <a:pt x="18" y="47"/>
                  </a:lnTo>
                  <a:lnTo>
                    <a:pt x="18" y="80"/>
                  </a:lnTo>
                  <a:lnTo>
                    <a:pt x="0" y="80"/>
                  </a:lnTo>
                  <a:lnTo>
                    <a:pt x="0"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94" name="Freeform 6">
              <a:extLst>
                <a:ext uri="{FF2B5EF4-FFF2-40B4-BE49-F238E27FC236}">
                  <a16:creationId xmlns:a16="http://schemas.microsoft.com/office/drawing/2014/main" id="{AA517665-8F75-3F48-A241-D91BF18F054F}"/>
                </a:ext>
              </a:extLst>
            </p:cNvPr>
            <p:cNvSpPr>
              <a:spLocks noEditPoints="1"/>
            </p:cNvSpPr>
            <p:nvPr/>
          </p:nvSpPr>
          <p:spPr bwMode="auto">
            <a:xfrm>
              <a:off x="5461358" y="1751891"/>
              <a:ext cx="95250" cy="95250"/>
            </a:xfrm>
            <a:custGeom>
              <a:avLst/>
              <a:gdLst>
                <a:gd name="T0" fmla="*/ 331 w 660"/>
                <a:gd name="T1" fmla="*/ 519 h 660"/>
                <a:gd name="T2" fmla="*/ 456 w 660"/>
                <a:gd name="T3" fmla="*/ 329 h 660"/>
                <a:gd name="T4" fmla="*/ 331 w 660"/>
                <a:gd name="T5" fmla="*/ 141 h 660"/>
                <a:gd name="T6" fmla="*/ 201 w 660"/>
                <a:gd name="T7" fmla="*/ 331 h 660"/>
                <a:gd name="T8" fmla="*/ 329 w 660"/>
                <a:gd name="T9" fmla="*/ 519 h 660"/>
                <a:gd name="T10" fmla="*/ 331 w 660"/>
                <a:gd name="T11" fmla="*/ 519 h 660"/>
                <a:gd name="T12" fmla="*/ 327 w 660"/>
                <a:gd name="T13" fmla="*/ 660 h 660"/>
                <a:gd name="T14" fmla="*/ 0 w 660"/>
                <a:gd name="T15" fmla="*/ 335 h 660"/>
                <a:gd name="T16" fmla="*/ 338 w 660"/>
                <a:gd name="T17" fmla="*/ 0 h 660"/>
                <a:gd name="T18" fmla="*/ 660 w 660"/>
                <a:gd name="T19" fmla="*/ 324 h 660"/>
                <a:gd name="T20" fmla="*/ 328 w 660"/>
                <a:gd name="T21" fmla="*/ 660 h 660"/>
                <a:gd name="T22" fmla="*/ 327 w 660"/>
                <a:gd name="T23"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0" h="660">
                  <a:moveTo>
                    <a:pt x="331" y="519"/>
                  </a:moveTo>
                  <a:cubicBezTo>
                    <a:pt x="408" y="519"/>
                    <a:pt x="456" y="443"/>
                    <a:pt x="456" y="329"/>
                  </a:cubicBezTo>
                  <a:cubicBezTo>
                    <a:pt x="456" y="236"/>
                    <a:pt x="420" y="141"/>
                    <a:pt x="331" y="141"/>
                  </a:cubicBezTo>
                  <a:cubicBezTo>
                    <a:pt x="238" y="141"/>
                    <a:pt x="201" y="236"/>
                    <a:pt x="201" y="331"/>
                  </a:cubicBezTo>
                  <a:cubicBezTo>
                    <a:pt x="201" y="438"/>
                    <a:pt x="247" y="519"/>
                    <a:pt x="329" y="519"/>
                  </a:cubicBezTo>
                  <a:lnTo>
                    <a:pt x="331" y="519"/>
                  </a:lnTo>
                  <a:close/>
                  <a:moveTo>
                    <a:pt x="327" y="660"/>
                  </a:moveTo>
                  <a:cubicBezTo>
                    <a:pt x="142" y="660"/>
                    <a:pt x="0" y="539"/>
                    <a:pt x="0" y="335"/>
                  </a:cubicBezTo>
                  <a:cubicBezTo>
                    <a:pt x="0" y="131"/>
                    <a:pt x="134" y="0"/>
                    <a:pt x="338" y="0"/>
                  </a:cubicBezTo>
                  <a:cubicBezTo>
                    <a:pt x="531" y="0"/>
                    <a:pt x="660" y="133"/>
                    <a:pt x="660" y="324"/>
                  </a:cubicBezTo>
                  <a:cubicBezTo>
                    <a:pt x="660" y="554"/>
                    <a:pt x="496" y="660"/>
                    <a:pt x="328" y="660"/>
                  </a:cubicBezTo>
                  <a:lnTo>
                    <a:pt x="327" y="6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95" name="Freeform 7">
              <a:extLst>
                <a:ext uri="{FF2B5EF4-FFF2-40B4-BE49-F238E27FC236}">
                  <a16:creationId xmlns:a16="http://schemas.microsoft.com/office/drawing/2014/main" id="{40512DE9-27B1-3B47-8E9B-EA16C058CAFB}"/>
                </a:ext>
              </a:extLst>
            </p:cNvPr>
            <p:cNvSpPr>
              <a:spLocks noEditPoints="1"/>
            </p:cNvSpPr>
            <p:nvPr/>
          </p:nvSpPr>
          <p:spPr bwMode="auto">
            <a:xfrm>
              <a:off x="5566133" y="1751891"/>
              <a:ext cx="96838" cy="95250"/>
            </a:xfrm>
            <a:custGeom>
              <a:avLst/>
              <a:gdLst>
                <a:gd name="T0" fmla="*/ 330 w 660"/>
                <a:gd name="T1" fmla="*/ 519 h 660"/>
                <a:gd name="T2" fmla="*/ 456 w 660"/>
                <a:gd name="T3" fmla="*/ 329 h 660"/>
                <a:gd name="T4" fmla="*/ 330 w 660"/>
                <a:gd name="T5" fmla="*/ 141 h 660"/>
                <a:gd name="T6" fmla="*/ 201 w 660"/>
                <a:gd name="T7" fmla="*/ 331 h 660"/>
                <a:gd name="T8" fmla="*/ 329 w 660"/>
                <a:gd name="T9" fmla="*/ 519 h 660"/>
                <a:gd name="T10" fmla="*/ 330 w 660"/>
                <a:gd name="T11" fmla="*/ 519 h 660"/>
                <a:gd name="T12" fmla="*/ 327 w 660"/>
                <a:gd name="T13" fmla="*/ 660 h 660"/>
                <a:gd name="T14" fmla="*/ 0 w 660"/>
                <a:gd name="T15" fmla="*/ 335 h 660"/>
                <a:gd name="T16" fmla="*/ 338 w 660"/>
                <a:gd name="T17" fmla="*/ 0 h 660"/>
                <a:gd name="T18" fmla="*/ 660 w 660"/>
                <a:gd name="T19" fmla="*/ 324 h 660"/>
                <a:gd name="T20" fmla="*/ 328 w 660"/>
                <a:gd name="T21" fmla="*/ 660 h 660"/>
                <a:gd name="T22" fmla="*/ 327 w 660"/>
                <a:gd name="T23"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0" h="660">
                  <a:moveTo>
                    <a:pt x="330" y="519"/>
                  </a:moveTo>
                  <a:cubicBezTo>
                    <a:pt x="408" y="519"/>
                    <a:pt x="456" y="443"/>
                    <a:pt x="456" y="329"/>
                  </a:cubicBezTo>
                  <a:cubicBezTo>
                    <a:pt x="456" y="236"/>
                    <a:pt x="420" y="141"/>
                    <a:pt x="330" y="141"/>
                  </a:cubicBezTo>
                  <a:cubicBezTo>
                    <a:pt x="237" y="141"/>
                    <a:pt x="201" y="236"/>
                    <a:pt x="201" y="331"/>
                  </a:cubicBezTo>
                  <a:cubicBezTo>
                    <a:pt x="201" y="438"/>
                    <a:pt x="247" y="519"/>
                    <a:pt x="329" y="519"/>
                  </a:cubicBezTo>
                  <a:lnTo>
                    <a:pt x="330" y="519"/>
                  </a:lnTo>
                  <a:close/>
                  <a:moveTo>
                    <a:pt x="327" y="660"/>
                  </a:moveTo>
                  <a:cubicBezTo>
                    <a:pt x="142" y="660"/>
                    <a:pt x="0" y="539"/>
                    <a:pt x="0" y="335"/>
                  </a:cubicBezTo>
                  <a:cubicBezTo>
                    <a:pt x="0" y="131"/>
                    <a:pt x="134" y="0"/>
                    <a:pt x="338" y="0"/>
                  </a:cubicBezTo>
                  <a:cubicBezTo>
                    <a:pt x="531" y="0"/>
                    <a:pt x="660" y="133"/>
                    <a:pt x="660" y="324"/>
                  </a:cubicBezTo>
                  <a:cubicBezTo>
                    <a:pt x="660" y="554"/>
                    <a:pt x="496" y="660"/>
                    <a:pt x="328" y="660"/>
                  </a:cubicBezTo>
                  <a:lnTo>
                    <a:pt x="327" y="6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96" name="Freeform 8">
              <a:extLst>
                <a:ext uri="{FF2B5EF4-FFF2-40B4-BE49-F238E27FC236}">
                  <a16:creationId xmlns:a16="http://schemas.microsoft.com/office/drawing/2014/main" id="{8C6E4517-A313-4540-B722-3683AE9FB400}"/>
                </a:ext>
              </a:extLst>
            </p:cNvPr>
            <p:cNvSpPr>
              <a:spLocks/>
            </p:cNvSpPr>
            <p:nvPr/>
          </p:nvSpPr>
          <p:spPr bwMode="auto">
            <a:xfrm>
              <a:off x="5672496" y="1726491"/>
              <a:ext cx="49213" cy="120650"/>
            </a:xfrm>
            <a:custGeom>
              <a:avLst/>
              <a:gdLst>
                <a:gd name="T0" fmla="*/ 0 w 333"/>
                <a:gd name="T1" fmla="*/ 336 h 837"/>
                <a:gd name="T2" fmla="*/ 0 w 333"/>
                <a:gd name="T3" fmla="*/ 596 h 837"/>
                <a:gd name="T4" fmla="*/ 54 w 333"/>
                <a:gd name="T5" fmla="*/ 783 h 837"/>
                <a:gd name="T6" fmla="*/ 202 w 333"/>
                <a:gd name="T7" fmla="*/ 837 h 837"/>
                <a:gd name="T8" fmla="*/ 329 w 333"/>
                <a:gd name="T9" fmla="*/ 820 h 837"/>
                <a:gd name="T10" fmla="*/ 328 w 333"/>
                <a:gd name="T11" fmla="*/ 672 h 837"/>
                <a:gd name="T12" fmla="*/ 270 w 333"/>
                <a:gd name="T13" fmla="*/ 677 h 837"/>
                <a:gd name="T14" fmla="*/ 192 w 333"/>
                <a:gd name="T15" fmla="*/ 566 h 837"/>
                <a:gd name="T16" fmla="*/ 192 w 333"/>
                <a:gd name="T17" fmla="*/ 336 h 837"/>
                <a:gd name="T18" fmla="*/ 333 w 333"/>
                <a:gd name="T19" fmla="*/ 336 h 837"/>
                <a:gd name="T20" fmla="*/ 333 w 333"/>
                <a:gd name="T21" fmla="*/ 191 h 837"/>
                <a:gd name="T22" fmla="*/ 192 w 333"/>
                <a:gd name="T23" fmla="*/ 191 h 837"/>
                <a:gd name="T24" fmla="*/ 192 w 333"/>
                <a:gd name="T25" fmla="*/ 69 h 837"/>
                <a:gd name="T26" fmla="*/ 191 w 333"/>
                <a:gd name="T27" fmla="*/ 69 h 837"/>
                <a:gd name="T28" fmla="*/ 191 w 333"/>
                <a:gd name="T29" fmla="*/ 0 h 837"/>
                <a:gd name="T30" fmla="*/ 0 w 333"/>
                <a:gd name="T31" fmla="*/ 191 h 837"/>
                <a:gd name="T32" fmla="*/ 0 w 333"/>
                <a:gd name="T33" fmla="*/ 191 h 837"/>
                <a:gd name="T34" fmla="*/ 0 w 333"/>
                <a:gd name="T35" fmla="*/ 3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837">
                  <a:moveTo>
                    <a:pt x="0" y="336"/>
                  </a:moveTo>
                  <a:cubicBezTo>
                    <a:pt x="0" y="596"/>
                    <a:pt x="0" y="596"/>
                    <a:pt x="0" y="596"/>
                  </a:cubicBezTo>
                  <a:cubicBezTo>
                    <a:pt x="0" y="685"/>
                    <a:pt x="18" y="745"/>
                    <a:pt x="54" y="783"/>
                  </a:cubicBezTo>
                  <a:cubicBezTo>
                    <a:pt x="86" y="815"/>
                    <a:pt x="139" y="837"/>
                    <a:pt x="202" y="837"/>
                  </a:cubicBezTo>
                  <a:cubicBezTo>
                    <a:pt x="257" y="837"/>
                    <a:pt x="304" y="829"/>
                    <a:pt x="329" y="820"/>
                  </a:cubicBezTo>
                  <a:cubicBezTo>
                    <a:pt x="328" y="672"/>
                    <a:pt x="328" y="672"/>
                    <a:pt x="328" y="672"/>
                  </a:cubicBezTo>
                  <a:cubicBezTo>
                    <a:pt x="310" y="676"/>
                    <a:pt x="297" y="677"/>
                    <a:pt x="270" y="677"/>
                  </a:cubicBezTo>
                  <a:cubicBezTo>
                    <a:pt x="211" y="677"/>
                    <a:pt x="192" y="642"/>
                    <a:pt x="192" y="566"/>
                  </a:cubicBezTo>
                  <a:cubicBezTo>
                    <a:pt x="192" y="336"/>
                    <a:pt x="192" y="336"/>
                    <a:pt x="192" y="336"/>
                  </a:cubicBezTo>
                  <a:cubicBezTo>
                    <a:pt x="333" y="336"/>
                    <a:pt x="333" y="336"/>
                    <a:pt x="333" y="336"/>
                  </a:cubicBezTo>
                  <a:cubicBezTo>
                    <a:pt x="333" y="191"/>
                    <a:pt x="333" y="191"/>
                    <a:pt x="333" y="191"/>
                  </a:cubicBezTo>
                  <a:cubicBezTo>
                    <a:pt x="192" y="191"/>
                    <a:pt x="192" y="191"/>
                    <a:pt x="192" y="191"/>
                  </a:cubicBezTo>
                  <a:cubicBezTo>
                    <a:pt x="192" y="69"/>
                    <a:pt x="192" y="69"/>
                    <a:pt x="192" y="69"/>
                  </a:cubicBezTo>
                  <a:cubicBezTo>
                    <a:pt x="191" y="69"/>
                    <a:pt x="191" y="69"/>
                    <a:pt x="191" y="69"/>
                  </a:cubicBezTo>
                  <a:cubicBezTo>
                    <a:pt x="191" y="0"/>
                    <a:pt x="191" y="0"/>
                    <a:pt x="191" y="0"/>
                  </a:cubicBezTo>
                  <a:cubicBezTo>
                    <a:pt x="86" y="0"/>
                    <a:pt x="0" y="85"/>
                    <a:pt x="0" y="191"/>
                  </a:cubicBezTo>
                  <a:cubicBezTo>
                    <a:pt x="0" y="191"/>
                    <a:pt x="0" y="191"/>
                    <a:pt x="0" y="191"/>
                  </a:cubicBezTo>
                  <a:lnTo>
                    <a:pt x="0"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97" name="Freeform 9">
              <a:extLst>
                <a:ext uri="{FF2B5EF4-FFF2-40B4-BE49-F238E27FC236}">
                  <a16:creationId xmlns:a16="http://schemas.microsoft.com/office/drawing/2014/main" id="{245AA3BF-4580-3245-B8A6-8E57B8F18D5A}"/>
                </a:ext>
              </a:extLst>
            </p:cNvPr>
            <p:cNvSpPr>
              <a:spLocks/>
            </p:cNvSpPr>
            <p:nvPr/>
          </p:nvSpPr>
          <p:spPr bwMode="auto">
            <a:xfrm>
              <a:off x="5964596" y="1726491"/>
              <a:ext cx="49213" cy="120650"/>
            </a:xfrm>
            <a:custGeom>
              <a:avLst/>
              <a:gdLst>
                <a:gd name="T0" fmla="*/ 0 w 333"/>
                <a:gd name="T1" fmla="*/ 336 h 837"/>
                <a:gd name="T2" fmla="*/ 0 w 333"/>
                <a:gd name="T3" fmla="*/ 596 h 837"/>
                <a:gd name="T4" fmla="*/ 54 w 333"/>
                <a:gd name="T5" fmla="*/ 783 h 837"/>
                <a:gd name="T6" fmla="*/ 202 w 333"/>
                <a:gd name="T7" fmla="*/ 837 h 837"/>
                <a:gd name="T8" fmla="*/ 329 w 333"/>
                <a:gd name="T9" fmla="*/ 820 h 837"/>
                <a:gd name="T10" fmla="*/ 328 w 333"/>
                <a:gd name="T11" fmla="*/ 672 h 837"/>
                <a:gd name="T12" fmla="*/ 269 w 333"/>
                <a:gd name="T13" fmla="*/ 677 h 837"/>
                <a:gd name="T14" fmla="*/ 192 w 333"/>
                <a:gd name="T15" fmla="*/ 566 h 837"/>
                <a:gd name="T16" fmla="*/ 192 w 333"/>
                <a:gd name="T17" fmla="*/ 336 h 837"/>
                <a:gd name="T18" fmla="*/ 333 w 333"/>
                <a:gd name="T19" fmla="*/ 336 h 837"/>
                <a:gd name="T20" fmla="*/ 333 w 333"/>
                <a:gd name="T21" fmla="*/ 191 h 837"/>
                <a:gd name="T22" fmla="*/ 192 w 333"/>
                <a:gd name="T23" fmla="*/ 191 h 837"/>
                <a:gd name="T24" fmla="*/ 192 w 333"/>
                <a:gd name="T25" fmla="*/ 69 h 837"/>
                <a:gd name="T26" fmla="*/ 191 w 333"/>
                <a:gd name="T27" fmla="*/ 69 h 837"/>
                <a:gd name="T28" fmla="*/ 191 w 333"/>
                <a:gd name="T29" fmla="*/ 0 h 837"/>
                <a:gd name="T30" fmla="*/ 0 w 333"/>
                <a:gd name="T31" fmla="*/ 191 h 837"/>
                <a:gd name="T32" fmla="*/ 0 w 333"/>
                <a:gd name="T33" fmla="*/ 191 h 837"/>
                <a:gd name="T34" fmla="*/ 0 w 333"/>
                <a:gd name="T35" fmla="*/ 33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837">
                  <a:moveTo>
                    <a:pt x="0" y="336"/>
                  </a:moveTo>
                  <a:cubicBezTo>
                    <a:pt x="0" y="596"/>
                    <a:pt x="0" y="596"/>
                    <a:pt x="0" y="596"/>
                  </a:cubicBezTo>
                  <a:cubicBezTo>
                    <a:pt x="0" y="685"/>
                    <a:pt x="18" y="745"/>
                    <a:pt x="54" y="783"/>
                  </a:cubicBezTo>
                  <a:cubicBezTo>
                    <a:pt x="86" y="815"/>
                    <a:pt x="139" y="837"/>
                    <a:pt x="202" y="837"/>
                  </a:cubicBezTo>
                  <a:cubicBezTo>
                    <a:pt x="257" y="837"/>
                    <a:pt x="304" y="829"/>
                    <a:pt x="329" y="820"/>
                  </a:cubicBezTo>
                  <a:cubicBezTo>
                    <a:pt x="328" y="672"/>
                    <a:pt x="328" y="672"/>
                    <a:pt x="328" y="672"/>
                  </a:cubicBezTo>
                  <a:cubicBezTo>
                    <a:pt x="310" y="676"/>
                    <a:pt x="297" y="677"/>
                    <a:pt x="269" y="677"/>
                  </a:cubicBezTo>
                  <a:cubicBezTo>
                    <a:pt x="211" y="677"/>
                    <a:pt x="192" y="642"/>
                    <a:pt x="192" y="566"/>
                  </a:cubicBezTo>
                  <a:cubicBezTo>
                    <a:pt x="192" y="336"/>
                    <a:pt x="192" y="336"/>
                    <a:pt x="192" y="336"/>
                  </a:cubicBezTo>
                  <a:cubicBezTo>
                    <a:pt x="333" y="336"/>
                    <a:pt x="333" y="336"/>
                    <a:pt x="333" y="336"/>
                  </a:cubicBezTo>
                  <a:cubicBezTo>
                    <a:pt x="333" y="191"/>
                    <a:pt x="333" y="191"/>
                    <a:pt x="333" y="191"/>
                  </a:cubicBezTo>
                  <a:cubicBezTo>
                    <a:pt x="192" y="191"/>
                    <a:pt x="192" y="191"/>
                    <a:pt x="192" y="191"/>
                  </a:cubicBezTo>
                  <a:cubicBezTo>
                    <a:pt x="192" y="69"/>
                    <a:pt x="192" y="69"/>
                    <a:pt x="192" y="69"/>
                  </a:cubicBezTo>
                  <a:cubicBezTo>
                    <a:pt x="191" y="69"/>
                    <a:pt x="191" y="69"/>
                    <a:pt x="191" y="69"/>
                  </a:cubicBezTo>
                  <a:cubicBezTo>
                    <a:pt x="191" y="0"/>
                    <a:pt x="191" y="0"/>
                    <a:pt x="191" y="0"/>
                  </a:cubicBezTo>
                  <a:cubicBezTo>
                    <a:pt x="85" y="0"/>
                    <a:pt x="0" y="85"/>
                    <a:pt x="0" y="191"/>
                  </a:cubicBezTo>
                  <a:cubicBezTo>
                    <a:pt x="0" y="191"/>
                    <a:pt x="0" y="191"/>
                    <a:pt x="0" y="191"/>
                  </a:cubicBezTo>
                  <a:lnTo>
                    <a:pt x="0"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98" name="Freeform 10">
              <a:extLst>
                <a:ext uri="{FF2B5EF4-FFF2-40B4-BE49-F238E27FC236}">
                  <a16:creationId xmlns:a16="http://schemas.microsoft.com/office/drawing/2014/main" id="{D441FEF1-B32E-6D4F-BE23-3694739C5928}"/>
                </a:ext>
              </a:extLst>
            </p:cNvPr>
            <p:cNvSpPr>
              <a:spLocks/>
            </p:cNvSpPr>
            <p:nvPr/>
          </p:nvSpPr>
          <p:spPr bwMode="auto">
            <a:xfrm>
              <a:off x="5731233" y="1751891"/>
              <a:ext cx="68263" cy="95250"/>
            </a:xfrm>
            <a:custGeom>
              <a:avLst/>
              <a:gdLst>
                <a:gd name="T0" fmla="*/ 35 w 477"/>
                <a:gd name="T1" fmla="*/ 475 h 660"/>
                <a:gd name="T2" fmla="*/ 204 w 477"/>
                <a:gd name="T3" fmla="*/ 522 h 660"/>
                <a:gd name="T4" fmla="*/ 288 w 477"/>
                <a:gd name="T5" fmla="*/ 470 h 660"/>
                <a:gd name="T6" fmla="*/ 197 w 477"/>
                <a:gd name="T7" fmla="*/ 397 h 660"/>
                <a:gd name="T8" fmla="*/ 16 w 477"/>
                <a:gd name="T9" fmla="*/ 208 h 660"/>
                <a:gd name="T10" fmla="*/ 273 w 477"/>
                <a:gd name="T11" fmla="*/ 0 h 660"/>
                <a:gd name="T12" fmla="*/ 450 w 477"/>
                <a:gd name="T13" fmla="*/ 37 h 660"/>
                <a:gd name="T14" fmla="*/ 416 w 477"/>
                <a:gd name="T15" fmla="*/ 172 h 660"/>
                <a:gd name="T16" fmla="*/ 279 w 477"/>
                <a:gd name="T17" fmla="*/ 137 h 660"/>
                <a:gd name="T18" fmla="*/ 204 w 477"/>
                <a:gd name="T19" fmla="*/ 187 h 660"/>
                <a:gd name="T20" fmla="*/ 306 w 477"/>
                <a:gd name="T21" fmla="*/ 261 h 660"/>
                <a:gd name="T22" fmla="*/ 477 w 477"/>
                <a:gd name="T23" fmla="*/ 455 h 660"/>
                <a:gd name="T24" fmla="*/ 204 w 477"/>
                <a:gd name="T25" fmla="*/ 660 h 660"/>
                <a:gd name="T26" fmla="*/ 0 w 477"/>
                <a:gd name="T27" fmla="*/ 615 h 660"/>
                <a:gd name="T28" fmla="*/ 35 w 477"/>
                <a:gd name="T29" fmla="*/ 475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660">
                  <a:moveTo>
                    <a:pt x="35" y="475"/>
                  </a:moveTo>
                  <a:cubicBezTo>
                    <a:pt x="71" y="497"/>
                    <a:pt x="146" y="522"/>
                    <a:pt x="204" y="522"/>
                  </a:cubicBezTo>
                  <a:cubicBezTo>
                    <a:pt x="264" y="522"/>
                    <a:pt x="288" y="502"/>
                    <a:pt x="288" y="470"/>
                  </a:cubicBezTo>
                  <a:cubicBezTo>
                    <a:pt x="288" y="437"/>
                    <a:pt x="269" y="421"/>
                    <a:pt x="197" y="397"/>
                  </a:cubicBezTo>
                  <a:cubicBezTo>
                    <a:pt x="65" y="354"/>
                    <a:pt x="14" y="282"/>
                    <a:pt x="16" y="208"/>
                  </a:cubicBezTo>
                  <a:cubicBezTo>
                    <a:pt x="16" y="89"/>
                    <a:pt x="117" y="0"/>
                    <a:pt x="273" y="0"/>
                  </a:cubicBezTo>
                  <a:cubicBezTo>
                    <a:pt x="347" y="0"/>
                    <a:pt x="411" y="18"/>
                    <a:pt x="450" y="37"/>
                  </a:cubicBezTo>
                  <a:cubicBezTo>
                    <a:pt x="416" y="172"/>
                    <a:pt x="416" y="172"/>
                    <a:pt x="416" y="172"/>
                  </a:cubicBezTo>
                  <a:cubicBezTo>
                    <a:pt x="388" y="158"/>
                    <a:pt x="332" y="137"/>
                    <a:pt x="279" y="137"/>
                  </a:cubicBezTo>
                  <a:cubicBezTo>
                    <a:pt x="232" y="137"/>
                    <a:pt x="204" y="156"/>
                    <a:pt x="204" y="187"/>
                  </a:cubicBezTo>
                  <a:cubicBezTo>
                    <a:pt x="204" y="218"/>
                    <a:pt x="229" y="234"/>
                    <a:pt x="306" y="261"/>
                  </a:cubicBezTo>
                  <a:cubicBezTo>
                    <a:pt x="427" y="301"/>
                    <a:pt x="476" y="363"/>
                    <a:pt x="477" y="455"/>
                  </a:cubicBezTo>
                  <a:cubicBezTo>
                    <a:pt x="477" y="573"/>
                    <a:pt x="385" y="660"/>
                    <a:pt x="204" y="660"/>
                  </a:cubicBezTo>
                  <a:cubicBezTo>
                    <a:pt x="122" y="660"/>
                    <a:pt x="48" y="641"/>
                    <a:pt x="0" y="615"/>
                  </a:cubicBezTo>
                  <a:lnTo>
                    <a:pt x="35" y="4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99" name="Freeform 11">
              <a:extLst>
                <a:ext uri="{FF2B5EF4-FFF2-40B4-BE49-F238E27FC236}">
                  <a16:creationId xmlns:a16="http://schemas.microsoft.com/office/drawing/2014/main" id="{311A17EA-186B-2F4A-9DD4-34ECB4CA7762}"/>
                </a:ext>
              </a:extLst>
            </p:cNvPr>
            <p:cNvSpPr>
              <a:spLocks/>
            </p:cNvSpPr>
            <p:nvPr/>
          </p:nvSpPr>
          <p:spPr bwMode="auto">
            <a:xfrm>
              <a:off x="5810608" y="1753478"/>
              <a:ext cx="87313" cy="93662"/>
            </a:xfrm>
            <a:custGeom>
              <a:avLst/>
              <a:gdLst>
                <a:gd name="T0" fmla="*/ 598 w 603"/>
                <a:gd name="T1" fmla="*/ 429 h 646"/>
                <a:gd name="T2" fmla="*/ 603 w 603"/>
                <a:gd name="T3" fmla="*/ 632 h 646"/>
                <a:gd name="T4" fmla="*/ 433 w 603"/>
                <a:gd name="T5" fmla="*/ 632 h 646"/>
                <a:gd name="T6" fmla="*/ 424 w 603"/>
                <a:gd name="T7" fmla="*/ 543 h 646"/>
                <a:gd name="T8" fmla="*/ 420 w 603"/>
                <a:gd name="T9" fmla="*/ 543 h 646"/>
                <a:gd name="T10" fmla="*/ 222 w 603"/>
                <a:gd name="T11" fmla="*/ 646 h 646"/>
                <a:gd name="T12" fmla="*/ 0 w 603"/>
                <a:gd name="T13" fmla="*/ 371 h 646"/>
                <a:gd name="T14" fmla="*/ 0 w 603"/>
                <a:gd name="T15" fmla="*/ 0 h 646"/>
                <a:gd name="T16" fmla="*/ 197 w 603"/>
                <a:gd name="T17" fmla="*/ 0 h 646"/>
                <a:gd name="T18" fmla="*/ 197 w 603"/>
                <a:gd name="T19" fmla="*/ 340 h 646"/>
                <a:gd name="T20" fmla="*/ 296 w 603"/>
                <a:gd name="T21" fmla="*/ 487 h 646"/>
                <a:gd name="T22" fmla="*/ 394 w 603"/>
                <a:gd name="T23" fmla="*/ 419 h 646"/>
                <a:gd name="T24" fmla="*/ 402 w 603"/>
                <a:gd name="T25" fmla="*/ 376 h 646"/>
                <a:gd name="T26" fmla="*/ 402 w 603"/>
                <a:gd name="T27" fmla="*/ 0 h 646"/>
                <a:gd name="T28" fmla="*/ 598 w 603"/>
                <a:gd name="T29" fmla="*/ 0 h 646"/>
                <a:gd name="T30" fmla="*/ 598 w 603"/>
                <a:gd name="T31" fmla="*/ 42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3" h="646">
                  <a:moveTo>
                    <a:pt x="598" y="429"/>
                  </a:moveTo>
                  <a:cubicBezTo>
                    <a:pt x="598" y="512"/>
                    <a:pt x="601" y="579"/>
                    <a:pt x="603" y="632"/>
                  </a:cubicBezTo>
                  <a:cubicBezTo>
                    <a:pt x="433" y="632"/>
                    <a:pt x="433" y="632"/>
                    <a:pt x="433" y="632"/>
                  </a:cubicBezTo>
                  <a:cubicBezTo>
                    <a:pt x="424" y="543"/>
                    <a:pt x="424" y="543"/>
                    <a:pt x="424" y="543"/>
                  </a:cubicBezTo>
                  <a:cubicBezTo>
                    <a:pt x="420" y="543"/>
                    <a:pt x="420" y="543"/>
                    <a:pt x="420" y="543"/>
                  </a:cubicBezTo>
                  <a:cubicBezTo>
                    <a:pt x="395" y="581"/>
                    <a:pt x="336" y="646"/>
                    <a:pt x="222" y="646"/>
                  </a:cubicBezTo>
                  <a:cubicBezTo>
                    <a:pt x="93" y="646"/>
                    <a:pt x="0" y="566"/>
                    <a:pt x="0" y="371"/>
                  </a:cubicBezTo>
                  <a:cubicBezTo>
                    <a:pt x="0" y="0"/>
                    <a:pt x="0" y="0"/>
                    <a:pt x="0" y="0"/>
                  </a:cubicBezTo>
                  <a:cubicBezTo>
                    <a:pt x="197" y="0"/>
                    <a:pt x="197" y="0"/>
                    <a:pt x="197" y="0"/>
                  </a:cubicBezTo>
                  <a:cubicBezTo>
                    <a:pt x="197" y="340"/>
                    <a:pt x="197" y="340"/>
                    <a:pt x="197" y="340"/>
                  </a:cubicBezTo>
                  <a:cubicBezTo>
                    <a:pt x="197" y="432"/>
                    <a:pt x="226" y="487"/>
                    <a:pt x="296" y="487"/>
                  </a:cubicBezTo>
                  <a:cubicBezTo>
                    <a:pt x="350" y="487"/>
                    <a:pt x="382" y="450"/>
                    <a:pt x="394" y="419"/>
                  </a:cubicBezTo>
                  <a:cubicBezTo>
                    <a:pt x="399" y="407"/>
                    <a:pt x="402" y="393"/>
                    <a:pt x="402" y="376"/>
                  </a:cubicBezTo>
                  <a:cubicBezTo>
                    <a:pt x="402" y="0"/>
                    <a:pt x="402" y="0"/>
                    <a:pt x="402" y="0"/>
                  </a:cubicBezTo>
                  <a:cubicBezTo>
                    <a:pt x="598" y="0"/>
                    <a:pt x="598" y="0"/>
                    <a:pt x="598" y="0"/>
                  </a:cubicBezTo>
                  <a:lnTo>
                    <a:pt x="598" y="4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100" name="Rectangle 12">
              <a:extLst>
                <a:ext uri="{FF2B5EF4-FFF2-40B4-BE49-F238E27FC236}">
                  <a16:creationId xmlns:a16="http://schemas.microsoft.com/office/drawing/2014/main" id="{A2D2F216-BB49-4241-82C2-50223D527BB5}"/>
                </a:ext>
              </a:extLst>
            </p:cNvPr>
            <p:cNvSpPr>
              <a:spLocks noChangeArrowheads="1"/>
            </p:cNvSpPr>
            <p:nvPr/>
          </p:nvSpPr>
          <p:spPr bwMode="auto">
            <a:xfrm>
              <a:off x="5916971" y="1753478"/>
              <a:ext cx="28575" cy="920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101" name="Freeform 13">
              <a:extLst>
                <a:ext uri="{FF2B5EF4-FFF2-40B4-BE49-F238E27FC236}">
                  <a16:creationId xmlns:a16="http://schemas.microsoft.com/office/drawing/2014/main" id="{D875EB47-4DD9-814A-AD4D-406859D9E84B}"/>
                </a:ext>
              </a:extLst>
            </p:cNvPr>
            <p:cNvSpPr>
              <a:spLocks/>
            </p:cNvSpPr>
            <p:nvPr/>
          </p:nvSpPr>
          <p:spPr bwMode="auto">
            <a:xfrm>
              <a:off x="5915383" y="1712203"/>
              <a:ext cx="31750" cy="30162"/>
            </a:xfrm>
            <a:custGeom>
              <a:avLst/>
              <a:gdLst>
                <a:gd name="T0" fmla="*/ 108 w 221"/>
                <a:gd name="T1" fmla="*/ 210 h 210"/>
                <a:gd name="T2" fmla="*/ 0 w 221"/>
                <a:gd name="T3" fmla="*/ 105 h 210"/>
                <a:gd name="T4" fmla="*/ 111 w 221"/>
                <a:gd name="T5" fmla="*/ 0 h 210"/>
                <a:gd name="T6" fmla="*/ 221 w 221"/>
                <a:gd name="T7" fmla="*/ 105 h 210"/>
                <a:gd name="T8" fmla="*/ 110 w 221"/>
                <a:gd name="T9" fmla="*/ 210 h 210"/>
                <a:gd name="T10" fmla="*/ 108 w 221"/>
                <a:gd name="T11" fmla="*/ 210 h 210"/>
              </a:gdLst>
              <a:ahLst/>
              <a:cxnLst>
                <a:cxn ang="0">
                  <a:pos x="T0" y="T1"/>
                </a:cxn>
                <a:cxn ang="0">
                  <a:pos x="T2" y="T3"/>
                </a:cxn>
                <a:cxn ang="0">
                  <a:pos x="T4" y="T5"/>
                </a:cxn>
                <a:cxn ang="0">
                  <a:pos x="T6" y="T7"/>
                </a:cxn>
                <a:cxn ang="0">
                  <a:pos x="T8" y="T9"/>
                </a:cxn>
                <a:cxn ang="0">
                  <a:pos x="T10" y="T11"/>
                </a:cxn>
              </a:cxnLst>
              <a:rect l="0" t="0" r="r" b="b"/>
              <a:pathLst>
                <a:path w="221" h="210">
                  <a:moveTo>
                    <a:pt x="108" y="210"/>
                  </a:moveTo>
                  <a:cubicBezTo>
                    <a:pt x="43" y="210"/>
                    <a:pt x="0" y="163"/>
                    <a:pt x="0" y="105"/>
                  </a:cubicBezTo>
                  <a:cubicBezTo>
                    <a:pt x="0" y="45"/>
                    <a:pt x="44" y="0"/>
                    <a:pt x="111" y="0"/>
                  </a:cubicBezTo>
                  <a:cubicBezTo>
                    <a:pt x="178" y="0"/>
                    <a:pt x="220" y="45"/>
                    <a:pt x="221" y="105"/>
                  </a:cubicBezTo>
                  <a:cubicBezTo>
                    <a:pt x="221" y="163"/>
                    <a:pt x="178" y="210"/>
                    <a:pt x="110" y="210"/>
                  </a:cubicBezTo>
                  <a:lnTo>
                    <a:pt x="108" y="2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102" name="Freeform 14">
              <a:extLst>
                <a:ext uri="{FF2B5EF4-FFF2-40B4-BE49-F238E27FC236}">
                  <a16:creationId xmlns:a16="http://schemas.microsoft.com/office/drawing/2014/main" id="{C52DF5D2-E976-AF46-BF51-F2FFDEA79712}"/>
                </a:ext>
              </a:extLst>
            </p:cNvPr>
            <p:cNvSpPr>
              <a:spLocks noEditPoints="1"/>
            </p:cNvSpPr>
            <p:nvPr/>
          </p:nvSpPr>
          <p:spPr bwMode="auto">
            <a:xfrm>
              <a:off x="6021746" y="1751891"/>
              <a:ext cx="87313" cy="95250"/>
            </a:xfrm>
            <a:custGeom>
              <a:avLst/>
              <a:gdLst>
                <a:gd name="T0" fmla="*/ 418 w 600"/>
                <a:gd name="T1" fmla="*/ 258 h 660"/>
                <a:gd name="T2" fmla="*/ 308 w 600"/>
                <a:gd name="T3" fmla="*/ 130 h 660"/>
                <a:gd name="T4" fmla="*/ 186 w 600"/>
                <a:gd name="T5" fmla="*/ 258 h 660"/>
                <a:gd name="T6" fmla="*/ 418 w 600"/>
                <a:gd name="T7" fmla="*/ 258 h 660"/>
                <a:gd name="T8" fmla="*/ 187 w 600"/>
                <a:gd name="T9" fmla="*/ 392 h 660"/>
                <a:gd name="T10" fmla="*/ 365 w 600"/>
                <a:gd name="T11" fmla="*/ 514 h 660"/>
                <a:gd name="T12" fmla="*/ 540 w 600"/>
                <a:gd name="T13" fmla="*/ 487 h 660"/>
                <a:gd name="T14" fmla="*/ 566 w 600"/>
                <a:gd name="T15" fmla="*/ 620 h 660"/>
                <a:gd name="T16" fmla="*/ 337 w 600"/>
                <a:gd name="T17" fmla="*/ 660 h 660"/>
                <a:gd name="T18" fmla="*/ 0 w 600"/>
                <a:gd name="T19" fmla="*/ 337 h 660"/>
                <a:gd name="T20" fmla="*/ 319 w 600"/>
                <a:gd name="T21" fmla="*/ 0 h 660"/>
                <a:gd name="T22" fmla="*/ 600 w 600"/>
                <a:gd name="T23" fmla="*/ 315 h 660"/>
                <a:gd name="T24" fmla="*/ 594 w 600"/>
                <a:gd name="T25" fmla="*/ 394 h 660"/>
                <a:gd name="T26" fmla="*/ 187 w 600"/>
                <a:gd name="T27" fmla="*/ 392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0" h="660">
                  <a:moveTo>
                    <a:pt x="418" y="258"/>
                  </a:moveTo>
                  <a:cubicBezTo>
                    <a:pt x="418" y="212"/>
                    <a:pt x="398" y="130"/>
                    <a:pt x="308" y="130"/>
                  </a:cubicBezTo>
                  <a:cubicBezTo>
                    <a:pt x="225" y="130"/>
                    <a:pt x="191" y="206"/>
                    <a:pt x="186" y="258"/>
                  </a:cubicBezTo>
                  <a:lnTo>
                    <a:pt x="418" y="258"/>
                  </a:lnTo>
                  <a:close/>
                  <a:moveTo>
                    <a:pt x="187" y="392"/>
                  </a:moveTo>
                  <a:cubicBezTo>
                    <a:pt x="194" y="475"/>
                    <a:pt x="274" y="514"/>
                    <a:pt x="365" y="514"/>
                  </a:cubicBezTo>
                  <a:cubicBezTo>
                    <a:pt x="433" y="514"/>
                    <a:pt x="487" y="505"/>
                    <a:pt x="540" y="487"/>
                  </a:cubicBezTo>
                  <a:cubicBezTo>
                    <a:pt x="566" y="620"/>
                    <a:pt x="566" y="620"/>
                    <a:pt x="566" y="620"/>
                  </a:cubicBezTo>
                  <a:cubicBezTo>
                    <a:pt x="501" y="647"/>
                    <a:pt x="422" y="660"/>
                    <a:pt x="337" y="660"/>
                  </a:cubicBezTo>
                  <a:cubicBezTo>
                    <a:pt x="123" y="660"/>
                    <a:pt x="0" y="536"/>
                    <a:pt x="0" y="337"/>
                  </a:cubicBezTo>
                  <a:cubicBezTo>
                    <a:pt x="0" y="177"/>
                    <a:pt x="101" y="0"/>
                    <a:pt x="319" y="0"/>
                  </a:cubicBezTo>
                  <a:cubicBezTo>
                    <a:pt x="523" y="0"/>
                    <a:pt x="600" y="159"/>
                    <a:pt x="600" y="315"/>
                  </a:cubicBezTo>
                  <a:cubicBezTo>
                    <a:pt x="600" y="348"/>
                    <a:pt x="597" y="378"/>
                    <a:pt x="594" y="394"/>
                  </a:cubicBezTo>
                  <a:lnTo>
                    <a:pt x="187" y="3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103" name="Freeform 15">
              <a:extLst>
                <a:ext uri="{FF2B5EF4-FFF2-40B4-BE49-F238E27FC236}">
                  <a16:creationId xmlns:a16="http://schemas.microsoft.com/office/drawing/2014/main" id="{23571086-6E17-824B-9B41-BBB0E67D1834}"/>
                </a:ext>
              </a:extLst>
            </p:cNvPr>
            <p:cNvSpPr>
              <a:spLocks noEditPoints="1"/>
            </p:cNvSpPr>
            <p:nvPr/>
          </p:nvSpPr>
          <p:spPr bwMode="auto">
            <a:xfrm>
              <a:off x="6116996" y="1753478"/>
              <a:ext cx="39688" cy="22225"/>
            </a:xfrm>
            <a:custGeom>
              <a:avLst/>
              <a:gdLst>
                <a:gd name="T0" fmla="*/ 111 w 274"/>
                <a:gd name="T1" fmla="*/ 0 h 146"/>
                <a:gd name="T2" fmla="*/ 111 w 274"/>
                <a:gd name="T3" fmla="*/ 19 h 146"/>
                <a:gd name="T4" fmla="*/ 66 w 274"/>
                <a:gd name="T5" fmla="*/ 19 h 146"/>
                <a:gd name="T6" fmla="*/ 66 w 274"/>
                <a:gd name="T7" fmla="*/ 146 h 146"/>
                <a:gd name="T8" fmla="*/ 44 w 274"/>
                <a:gd name="T9" fmla="*/ 146 h 146"/>
                <a:gd name="T10" fmla="*/ 44 w 274"/>
                <a:gd name="T11" fmla="*/ 19 h 146"/>
                <a:gd name="T12" fmla="*/ 0 w 274"/>
                <a:gd name="T13" fmla="*/ 19 h 146"/>
                <a:gd name="T14" fmla="*/ 0 w 274"/>
                <a:gd name="T15" fmla="*/ 0 h 146"/>
                <a:gd name="T16" fmla="*/ 111 w 274"/>
                <a:gd name="T17" fmla="*/ 0 h 146"/>
                <a:gd name="T18" fmla="*/ 252 w 274"/>
                <a:gd name="T19" fmla="*/ 146 h 146"/>
                <a:gd name="T20" fmla="*/ 246 w 274"/>
                <a:gd name="T21" fmla="*/ 58 h 146"/>
                <a:gd name="T22" fmla="*/ 246 w 274"/>
                <a:gd name="T23" fmla="*/ 19 h 146"/>
                <a:gd name="T24" fmla="*/ 245 w 274"/>
                <a:gd name="T25" fmla="*/ 19 h 146"/>
                <a:gd name="T26" fmla="*/ 232 w 274"/>
                <a:gd name="T27" fmla="*/ 60 h 146"/>
                <a:gd name="T28" fmla="*/ 202 w 274"/>
                <a:gd name="T29" fmla="*/ 144 h 146"/>
                <a:gd name="T30" fmla="*/ 185 w 274"/>
                <a:gd name="T31" fmla="*/ 144 h 146"/>
                <a:gd name="T32" fmla="*/ 155 w 274"/>
                <a:gd name="T33" fmla="*/ 58 h 146"/>
                <a:gd name="T34" fmla="*/ 145 w 274"/>
                <a:gd name="T35" fmla="*/ 19 h 146"/>
                <a:gd name="T36" fmla="*/ 143 w 274"/>
                <a:gd name="T37" fmla="*/ 19 h 146"/>
                <a:gd name="T38" fmla="*/ 143 w 274"/>
                <a:gd name="T39" fmla="*/ 58 h 146"/>
                <a:gd name="T40" fmla="*/ 137 w 274"/>
                <a:gd name="T41" fmla="*/ 146 h 146"/>
                <a:gd name="T42" fmla="*/ 116 w 274"/>
                <a:gd name="T43" fmla="*/ 146 h 146"/>
                <a:gd name="T44" fmla="*/ 127 w 274"/>
                <a:gd name="T45" fmla="*/ 0 h 146"/>
                <a:gd name="T46" fmla="*/ 156 w 274"/>
                <a:gd name="T47" fmla="*/ 0 h 146"/>
                <a:gd name="T48" fmla="*/ 185 w 274"/>
                <a:gd name="T49" fmla="*/ 79 h 146"/>
                <a:gd name="T50" fmla="*/ 195 w 274"/>
                <a:gd name="T51" fmla="*/ 116 h 146"/>
                <a:gd name="T52" fmla="*/ 196 w 274"/>
                <a:gd name="T53" fmla="*/ 116 h 146"/>
                <a:gd name="T54" fmla="*/ 206 w 274"/>
                <a:gd name="T55" fmla="*/ 79 h 146"/>
                <a:gd name="T56" fmla="*/ 235 w 274"/>
                <a:gd name="T57" fmla="*/ 0 h 146"/>
                <a:gd name="T58" fmla="*/ 263 w 274"/>
                <a:gd name="T59" fmla="*/ 0 h 146"/>
                <a:gd name="T60" fmla="*/ 274 w 274"/>
                <a:gd name="T61" fmla="*/ 146 h 146"/>
                <a:gd name="T62" fmla="*/ 252 w 274"/>
                <a:gd name="T63"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146">
                  <a:moveTo>
                    <a:pt x="111" y="0"/>
                  </a:moveTo>
                  <a:cubicBezTo>
                    <a:pt x="111" y="19"/>
                    <a:pt x="111" y="19"/>
                    <a:pt x="111" y="19"/>
                  </a:cubicBezTo>
                  <a:cubicBezTo>
                    <a:pt x="66" y="19"/>
                    <a:pt x="66" y="19"/>
                    <a:pt x="66" y="19"/>
                  </a:cubicBezTo>
                  <a:cubicBezTo>
                    <a:pt x="66" y="146"/>
                    <a:pt x="66" y="146"/>
                    <a:pt x="66" y="146"/>
                  </a:cubicBezTo>
                  <a:cubicBezTo>
                    <a:pt x="44" y="146"/>
                    <a:pt x="44" y="146"/>
                    <a:pt x="44" y="146"/>
                  </a:cubicBezTo>
                  <a:cubicBezTo>
                    <a:pt x="44" y="19"/>
                    <a:pt x="44" y="19"/>
                    <a:pt x="44" y="19"/>
                  </a:cubicBezTo>
                  <a:cubicBezTo>
                    <a:pt x="0" y="19"/>
                    <a:pt x="0" y="19"/>
                    <a:pt x="0" y="19"/>
                  </a:cubicBezTo>
                  <a:cubicBezTo>
                    <a:pt x="0" y="0"/>
                    <a:pt x="0" y="0"/>
                    <a:pt x="0" y="0"/>
                  </a:cubicBezTo>
                  <a:lnTo>
                    <a:pt x="111" y="0"/>
                  </a:lnTo>
                  <a:close/>
                  <a:moveTo>
                    <a:pt x="252" y="146"/>
                  </a:moveTo>
                  <a:cubicBezTo>
                    <a:pt x="246" y="58"/>
                    <a:pt x="246" y="58"/>
                    <a:pt x="246" y="58"/>
                  </a:cubicBezTo>
                  <a:cubicBezTo>
                    <a:pt x="245" y="47"/>
                    <a:pt x="246" y="33"/>
                    <a:pt x="246" y="19"/>
                  </a:cubicBezTo>
                  <a:cubicBezTo>
                    <a:pt x="245" y="19"/>
                    <a:pt x="245" y="19"/>
                    <a:pt x="245" y="19"/>
                  </a:cubicBezTo>
                  <a:cubicBezTo>
                    <a:pt x="241" y="32"/>
                    <a:pt x="237" y="47"/>
                    <a:pt x="232" y="60"/>
                  </a:cubicBezTo>
                  <a:cubicBezTo>
                    <a:pt x="202" y="144"/>
                    <a:pt x="202" y="144"/>
                    <a:pt x="202" y="144"/>
                  </a:cubicBezTo>
                  <a:cubicBezTo>
                    <a:pt x="185" y="144"/>
                    <a:pt x="185" y="144"/>
                    <a:pt x="185" y="144"/>
                  </a:cubicBezTo>
                  <a:cubicBezTo>
                    <a:pt x="155" y="58"/>
                    <a:pt x="155" y="58"/>
                    <a:pt x="155" y="58"/>
                  </a:cubicBezTo>
                  <a:cubicBezTo>
                    <a:pt x="152" y="46"/>
                    <a:pt x="148" y="32"/>
                    <a:pt x="145" y="19"/>
                  </a:cubicBezTo>
                  <a:cubicBezTo>
                    <a:pt x="143" y="19"/>
                    <a:pt x="143" y="19"/>
                    <a:pt x="143" y="19"/>
                  </a:cubicBezTo>
                  <a:cubicBezTo>
                    <a:pt x="143" y="32"/>
                    <a:pt x="143" y="45"/>
                    <a:pt x="143" y="58"/>
                  </a:cubicBezTo>
                  <a:cubicBezTo>
                    <a:pt x="137" y="146"/>
                    <a:pt x="137" y="146"/>
                    <a:pt x="137" y="146"/>
                  </a:cubicBezTo>
                  <a:cubicBezTo>
                    <a:pt x="116" y="146"/>
                    <a:pt x="116" y="146"/>
                    <a:pt x="116" y="146"/>
                  </a:cubicBezTo>
                  <a:cubicBezTo>
                    <a:pt x="127" y="0"/>
                    <a:pt x="127" y="0"/>
                    <a:pt x="127" y="0"/>
                  </a:cubicBezTo>
                  <a:cubicBezTo>
                    <a:pt x="156" y="0"/>
                    <a:pt x="156" y="0"/>
                    <a:pt x="156" y="0"/>
                  </a:cubicBezTo>
                  <a:cubicBezTo>
                    <a:pt x="185" y="79"/>
                    <a:pt x="185" y="79"/>
                    <a:pt x="185" y="79"/>
                  </a:cubicBezTo>
                  <a:cubicBezTo>
                    <a:pt x="189" y="90"/>
                    <a:pt x="192" y="102"/>
                    <a:pt x="195" y="116"/>
                  </a:cubicBezTo>
                  <a:cubicBezTo>
                    <a:pt x="196" y="116"/>
                    <a:pt x="196" y="116"/>
                    <a:pt x="196" y="116"/>
                  </a:cubicBezTo>
                  <a:cubicBezTo>
                    <a:pt x="199" y="102"/>
                    <a:pt x="203" y="90"/>
                    <a:pt x="206" y="79"/>
                  </a:cubicBezTo>
                  <a:cubicBezTo>
                    <a:pt x="235" y="0"/>
                    <a:pt x="235" y="0"/>
                    <a:pt x="235" y="0"/>
                  </a:cubicBezTo>
                  <a:cubicBezTo>
                    <a:pt x="263" y="0"/>
                    <a:pt x="263" y="0"/>
                    <a:pt x="263" y="0"/>
                  </a:cubicBezTo>
                  <a:cubicBezTo>
                    <a:pt x="274" y="146"/>
                    <a:pt x="274" y="146"/>
                    <a:pt x="274" y="146"/>
                  </a:cubicBezTo>
                  <a:lnTo>
                    <a:pt x="252"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104" name="Freeform 16">
              <a:extLst>
                <a:ext uri="{FF2B5EF4-FFF2-40B4-BE49-F238E27FC236}">
                  <a16:creationId xmlns:a16="http://schemas.microsoft.com/office/drawing/2014/main" id="{5F5736F5-EE70-9945-BE06-4AA93701872B}"/>
                </a:ext>
              </a:extLst>
            </p:cNvPr>
            <p:cNvSpPr>
              <a:spLocks/>
            </p:cNvSpPr>
            <p:nvPr/>
          </p:nvSpPr>
          <p:spPr bwMode="auto">
            <a:xfrm>
              <a:off x="5134333" y="1682041"/>
              <a:ext cx="147638" cy="220662"/>
            </a:xfrm>
            <a:custGeom>
              <a:avLst/>
              <a:gdLst>
                <a:gd name="T0" fmla="*/ 764 w 1017"/>
                <a:gd name="T1" fmla="*/ 69 h 1524"/>
                <a:gd name="T2" fmla="*/ 511 w 1017"/>
                <a:gd name="T3" fmla="*/ 0 h 1524"/>
                <a:gd name="T4" fmla="*/ 255 w 1017"/>
                <a:gd name="T5" fmla="*/ 69 h 1524"/>
                <a:gd name="T6" fmla="*/ 2 w 1017"/>
                <a:gd name="T7" fmla="*/ 2 h 1524"/>
                <a:gd name="T8" fmla="*/ 2 w 1017"/>
                <a:gd name="T9" fmla="*/ 509 h 1524"/>
                <a:gd name="T10" fmla="*/ 1017 w 1017"/>
                <a:gd name="T11" fmla="*/ 1524 h 1524"/>
                <a:gd name="T12" fmla="*/ 1017 w 1017"/>
                <a:gd name="T13" fmla="*/ 509 h 1524"/>
                <a:gd name="T14" fmla="*/ 1017 w 1017"/>
                <a:gd name="T15" fmla="*/ 2 h 1524"/>
                <a:gd name="T16" fmla="*/ 764 w 1017"/>
                <a:gd name="T17" fmla="*/ 69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524">
                  <a:moveTo>
                    <a:pt x="764" y="69"/>
                  </a:moveTo>
                  <a:cubicBezTo>
                    <a:pt x="689" y="26"/>
                    <a:pt x="603" y="1"/>
                    <a:pt x="511" y="0"/>
                  </a:cubicBezTo>
                  <a:cubicBezTo>
                    <a:pt x="418" y="0"/>
                    <a:pt x="330" y="25"/>
                    <a:pt x="255" y="69"/>
                  </a:cubicBezTo>
                  <a:cubicBezTo>
                    <a:pt x="180" y="26"/>
                    <a:pt x="94" y="1"/>
                    <a:pt x="2" y="2"/>
                  </a:cubicBezTo>
                  <a:cubicBezTo>
                    <a:pt x="2" y="509"/>
                    <a:pt x="2" y="509"/>
                    <a:pt x="2" y="509"/>
                  </a:cubicBezTo>
                  <a:cubicBezTo>
                    <a:pt x="0" y="1070"/>
                    <a:pt x="456" y="1522"/>
                    <a:pt x="1017" y="1524"/>
                  </a:cubicBezTo>
                  <a:cubicBezTo>
                    <a:pt x="1017" y="509"/>
                    <a:pt x="1017" y="509"/>
                    <a:pt x="1017" y="509"/>
                  </a:cubicBezTo>
                  <a:cubicBezTo>
                    <a:pt x="1017" y="2"/>
                    <a:pt x="1017" y="2"/>
                    <a:pt x="1017" y="2"/>
                  </a:cubicBezTo>
                  <a:cubicBezTo>
                    <a:pt x="925" y="1"/>
                    <a:pt x="838" y="26"/>
                    <a:pt x="764"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105" name="Freeform 17">
              <a:extLst>
                <a:ext uri="{FF2B5EF4-FFF2-40B4-BE49-F238E27FC236}">
                  <a16:creationId xmlns:a16="http://schemas.microsoft.com/office/drawing/2014/main" id="{6362DF3C-3673-E149-BA0D-9216D2880F46}"/>
                </a:ext>
              </a:extLst>
            </p:cNvPr>
            <p:cNvSpPr>
              <a:spLocks noEditPoints="1"/>
            </p:cNvSpPr>
            <p:nvPr/>
          </p:nvSpPr>
          <p:spPr bwMode="auto">
            <a:xfrm>
              <a:off x="5145446" y="1709028"/>
              <a:ext cx="127000" cy="73025"/>
            </a:xfrm>
            <a:custGeom>
              <a:avLst/>
              <a:gdLst>
                <a:gd name="T0" fmla="*/ 654 w 871"/>
                <a:gd name="T1" fmla="*/ 1 h 503"/>
                <a:gd name="T2" fmla="*/ 437 w 871"/>
                <a:gd name="T3" fmla="*/ 199 h 503"/>
                <a:gd name="T4" fmla="*/ 436 w 871"/>
                <a:gd name="T5" fmla="*/ 198 h 503"/>
                <a:gd name="T6" fmla="*/ 435 w 871"/>
                <a:gd name="T7" fmla="*/ 199 h 503"/>
                <a:gd name="T8" fmla="*/ 219 w 871"/>
                <a:gd name="T9" fmla="*/ 0 h 503"/>
                <a:gd name="T10" fmla="*/ 1 w 871"/>
                <a:gd name="T11" fmla="*/ 217 h 503"/>
                <a:gd name="T12" fmla="*/ 217 w 871"/>
                <a:gd name="T13" fmla="*/ 435 h 503"/>
                <a:gd name="T14" fmla="*/ 334 w 871"/>
                <a:gd name="T15" fmla="*/ 402 h 503"/>
                <a:gd name="T16" fmla="*/ 435 w 871"/>
                <a:gd name="T17" fmla="*/ 503 h 503"/>
                <a:gd name="T18" fmla="*/ 537 w 871"/>
                <a:gd name="T19" fmla="*/ 402 h 503"/>
                <a:gd name="T20" fmla="*/ 653 w 871"/>
                <a:gd name="T21" fmla="*/ 436 h 503"/>
                <a:gd name="T22" fmla="*/ 871 w 871"/>
                <a:gd name="T23" fmla="*/ 219 h 503"/>
                <a:gd name="T24" fmla="*/ 654 w 871"/>
                <a:gd name="T25" fmla="*/ 1 h 503"/>
                <a:gd name="T26" fmla="*/ 218 w 871"/>
                <a:gd name="T27" fmla="*/ 363 h 503"/>
                <a:gd name="T28" fmla="*/ 73 w 871"/>
                <a:gd name="T29" fmla="*/ 217 h 503"/>
                <a:gd name="T30" fmla="*/ 218 w 871"/>
                <a:gd name="T31" fmla="*/ 73 h 503"/>
                <a:gd name="T32" fmla="*/ 261 w 871"/>
                <a:gd name="T33" fmla="*/ 79 h 503"/>
                <a:gd name="T34" fmla="*/ 218 w 871"/>
                <a:gd name="T35" fmla="*/ 145 h 503"/>
                <a:gd name="T36" fmla="*/ 291 w 871"/>
                <a:gd name="T37" fmla="*/ 218 h 503"/>
                <a:gd name="T38" fmla="*/ 357 w 871"/>
                <a:gd name="T39" fmla="*/ 175 h 503"/>
                <a:gd name="T40" fmla="*/ 363 w 871"/>
                <a:gd name="T41" fmla="*/ 218 h 503"/>
                <a:gd name="T42" fmla="*/ 218 w 871"/>
                <a:gd name="T43" fmla="*/ 363 h 503"/>
                <a:gd name="T44" fmla="*/ 653 w 871"/>
                <a:gd name="T45" fmla="*/ 364 h 503"/>
                <a:gd name="T46" fmla="*/ 508 w 871"/>
                <a:gd name="T47" fmla="*/ 218 h 503"/>
                <a:gd name="T48" fmla="*/ 515 w 871"/>
                <a:gd name="T49" fmla="*/ 176 h 503"/>
                <a:gd name="T50" fmla="*/ 581 w 871"/>
                <a:gd name="T51" fmla="*/ 219 h 503"/>
                <a:gd name="T52" fmla="*/ 653 w 871"/>
                <a:gd name="T53" fmla="*/ 146 h 503"/>
                <a:gd name="T54" fmla="*/ 611 w 871"/>
                <a:gd name="T55" fmla="*/ 80 h 503"/>
                <a:gd name="T56" fmla="*/ 654 w 871"/>
                <a:gd name="T57" fmla="*/ 74 h 503"/>
                <a:gd name="T58" fmla="*/ 798 w 871"/>
                <a:gd name="T59" fmla="*/ 219 h 503"/>
                <a:gd name="T60" fmla="*/ 653 w 871"/>
                <a:gd name="T61" fmla="*/ 364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1" h="503">
                  <a:moveTo>
                    <a:pt x="654" y="1"/>
                  </a:moveTo>
                  <a:cubicBezTo>
                    <a:pt x="540" y="1"/>
                    <a:pt x="447" y="88"/>
                    <a:pt x="437" y="199"/>
                  </a:cubicBezTo>
                  <a:cubicBezTo>
                    <a:pt x="436" y="198"/>
                    <a:pt x="436" y="198"/>
                    <a:pt x="436" y="198"/>
                  </a:cubicBezTo>
                  <a:cubicBezTo>
                    <a:pt x="435" y="199"/>
                    <a:pt x="435" y="199"/>
                    <a:pt x="435" y="199"/>
                  </a:cubicBezTo>
                  <a:cubicBezTo>
                    <a:pt x="425" y="88"/>
                    <a:pt x="332" y="0"/>
                    <a:pt x="219" y="0"/>
                  </a:cubicBezTo>
                  <a:cubicBezTo>
                    <a:pt x="98" y="0"/>
                    <a:pt x="1" y="97"/>
                    <a:pt x="1" y="217"/>
                  </a:cubicBezTo>
                  <a:cubicBezTo>
                    <a:pt x="0" y="337"/>
                    <a:pt x="97" y="435"/>
                    <a:pt x="217" y="435"/>
                  </a:cubicBezTo>
                  <a:cubicBezTo>
                    <a:pt x="260" y="435"/>
                    <a:pt x="300" y="423"/>
                    <a:pt x="334" y="402"/>
                  </a:cubicBezTo>
                  <a:cubicBezTo>
                    <a:pt x="435" y="503"/>
                    <a:pt x="435" y="503"/>
                    <a:pt x="435" y="503"/>
                  </a:cubicBezTo>
                  <a:cubicBezTo>
                    <a:pt x="537" y="402"/>
                    <a:pt x="537" y="402"/>
                    <a:pt x="537" y="402"/>
                  </a:cubicBezTo>
                  <a:cubicBezTo>
                    <a:pt x="570" y="424"/>
                    <a:pt x="610" y="436"/>
                    <a:pt x="653" y="436"/>
                  </a:cubicBezTo>
                  <a:cubicBezTo>
                    <a:pt x="773" y="437"/>
                    <a:pt x="870" y="340"/>
                    <a:pt x="871" y="219"/>
                  </a:cubicBezTo>
                  <a:cubicBezTo>
                    <a:pt x="871" y="99"/>
                    <a:pt x="774" y="2"/>
                    <a:pt x="654" y="1"/>
                  </a:cubicBezTo>
                  <a:close/>
                  <a:moveTo>
                    <a:pt x="218" y="363"/>
                  </a:moveTo>
                  <a:cubicBezTo>
                    <a:pt x="138" y="362"/>
                    <a:pt x="73" y="297"/>
                    <a:pt x="73" y="217"/>
                  </a:cubicBezTo>
                  <a:cubicBezTo>
                    <a:pt x="73" y="137"/>
                    <a:pt x="138" y="72"/>
                    <a:pt x="218" y="73"/>
                  </a:cubicBezTo>
                  <a:cubicBezTo>
                    <a:pt x="233" y="73"/>
                    <a:pt x="248" y="75"/>
                    <a:pt x="261" y="79"/>
                  </a:cubicBezTo>
                  <a:cubicBezTo>
                    <a:pt x="236" y="90"/>
                    <a:pt x="218" y="116"/>
                    <a:pt x="218" y="145"/>
                  </a:cubicBezTo>
                  <a:cubicBezTo>
                    <a:pt x="218" y="185"/>
                    <a:pt x="251" y="218"/>
                    <a:pt x="291" y="218"/>
                  </a:cubicBezTo>
                  <a:cubicBezTo>
                    <a:pt x="320" y="218"/>
                    <a:pt x="345" y="200"/>
                    <a:pt x="357" y="175"/>
                  </a:cubicBezTo>
                  <a:cubicBezTo>
                    <a:pt x="361" y="189"/>
                    <a:pt x="363" y="203"/>
                    <a:pt x="363" y="218"/>
                  </a:cubicBezTo>
                  <a:cubicBezTo>
                    <a:pt x="363" y="298"/>
                    <a:pt x="298" y="363"/>
                    <a:pt x="218" y="363"/>
                  </a:cubicBezTo>
                  <a:close/>
                  <a:moveTo>
                    <a:pt x="653" y="364"/>
                  </a:moveTo>
                  <a:cubicBezTo>
                    <a:pt x="573" y="364"/>
                    <a:pt x="508" y="299"/>
                    <a:pt x="508" y="218"/>
                  </a:cubicBezTo>
                  <a:cubicBezTo>
                    <a:pt x="508" y="203"/>
                    <a:pt x="510" y="189"/>
                    <a:pt x="515" y="176"/>
                  </a:cubicBezTo>
                  <a:cubicBezTo>
                    <a:pt x="526" y="201"/>
                    <a:pt x="551" y="218"/>
                    <a:pt x="581" y="219"/>
                  </a:cubicBezTo>
                  <a:cubicBezTo>
                    <a:pt x="621" y="219"/>
                    <a:pt x="653" y="186"/>
                    <a:pt x="653" y="146"/>
                  </a:cubicBezTo>
                  <a:cubicBezTo>
                    <a:pt x="653" y="117"/>
                    <a:pt x="636" y="92"/>
                    <a:pt x="611" y="80"/>
                  </a:cubicBezTo>
                  <a:cubicBezTo>
                    <a:pt x="624" y="76"/>
                    <a:pt x="639" y="74"/>
                    <a:pt x="654" y="74"/>
                  </a:cubicBezTo>
                  <a:cubicBezTo>
                    <a:pt x="734" y="74"/>
                    <a:pt x="799" y="139"/>
                    <a:pt x="798" y="219"/>
                  </a:cubicBezTo>
                  <a:cubicBezTo>
                    <a:pt x="798" y="299"/>
                    <a:pt x="733" y="364"/>
                    <a:pt x="653" y="3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grpSp>
      <p:pic>
        <p:nvPicPr>
          <p:cNvPr id="106" name="Picture 78">
            <a:extLst>
              <a:ext uri="{FF2B5EF4-FFF2-40B4-BE49-F238E27FC236}">
                <a16:creationId xmlns:a16="http://schemas.microsoft.com/office/drawing/2014/main" id="{361D1EF2-1891-7D42-82D4-48FC0195F6B2}"/>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5892952" y="6407201"/>
            <a:ext cx="681968" cy="202947"/>
          </a:xfrm>
          <a:prstGeom prst="rect">
            <a:avLst/>
          </a:prstGeom>
        </p:spPr>
      </p:pic>
      <p:pic>
        <p:nvPicPr>
          <p:cNvPr id="107" name="Picture 106">
            <a:extLst>
              <a:ext uri="{FF2B5EF4-FFF2-40B4-BE49-F238E27FC236}">
                <a16:creationId xmlns:a16="http://schemas.microsoft.com/office/drawing/2014/main" id="{556DD13D-F531-1743-A40A-5D47AA00E344}"/>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4056004" y="1125040"/>
            <a:ext cx="565203" cy="242229"/>
          </a:xfrm>
          <a:prstGeom prst="rect">
            <a:avLst/>
          </a:prstGeom>
        </p:spPr>
      </p:pic>
      <p:pic>
        <p:nvPicPr>
          <p:cNvPr id="108" name="Picture 107">
            <a:extLst>
              <a:ext uri="{FF2B5EF4-FFF2-40B4-BE49-F238E27FC236}">
                <a16:creationId xmlns:a16="http://schemas.microsoft.com/office/drawing/2014/main" id="{4D08C478-846B-7643-B132-059486BCC3B0}"/>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3814160" y="4866852"/>
            <a:ext cx="396742" cy="396742"/>
          </a:xfrm>
          <a:prstGeom prst="rect">
            <a:avLst/>
          </a:prstGeom>
        </p:spPr>
      </p:pic>
      <p:pic>
        <p:nvPicPr>
          <p:cNvPr id="109" name="Picture 54">
            <a:extLst>
              <a:ext uri="{FF2B5EF4-FFF2-40B4-BE49-F238E27FC236}">
                <a16:creationId xmlns:a16="http://schemas.microsoft.com/office/drawing/2014/main" id="{8946BC67-3119-BC4C-BC62-8C07F800985C}"/>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1371515" y="4596993"/>
            <a:ext cx="778336" cy="604175"/>
          </a:xfrm>
          <a:prstGeom prst="rect">
            <a:avLst/>
          </a:prstGeom>
        </p:spPr>
      </p:pic>
      <p:pic>
        <p:nvPicPr>
          <p:cNvPr id="110" name="Picture 109">
            <a:extLst>
              <a:ext uri="{FF2B5EF4-FFF2-40B4-BE49-F238E27FC236}">
                <a16:creationId xmlns:a16="http://schemas.microsoft.com/office/drawing/2014/main" id="{FB1C660A-C53F-EA44-B79C-9101D660FEDD}"/>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230496" y="280065"/>
            <a:ext cx="352714" cy="485674"/>
          </a:xfrm>
          <a:prstGeom prst="rect">
            <a:avLst/>
          </a:prstGeom>
        </p:spPr>
      </p:pic>
      <p:pic>
        <p:nvPicPr>
          <p:cNvPr id="111" name="Picture 56" descr="Zendesk_Logo.png">
            <a:extLst>
              <a:ext uri="{FF2B5EF4-FFF2-40B4-BE49-F238E27FC236}">
                <a16:creationId xmlns:a16="http://schemas.microsoft.com/office/drawing/2014/main" id="{0E531324-9F84-714F-B2A7-400EBFAD26E5}"/>
              </a:ext>
            </a:extLst>
          </p:cNvPr>
          <p:cNvPicPr>
            <a:picLocks noChangeAspect="1"/>
          </p:cNvPicPr>
          <p:nvPr/>
        </p:nvPicPr>
        <p:blipFill>
          <a:blip r:embed="rId30" r:link="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283682" y="966373"/>
            <a:ext cx="623468" cy="434501"/>
          </a:xfrm>
          <a:prstGeom prst="rect">
            <a:avLst/>
          </a:prstGeom>
        </p:spPr>
      </p:pic>
      <p:pic>
        <p:nvPicPr>
          <p:cNvPr id="112" name="Picture 22" descr="http://zoom.ai/img/assets/logo.png">
            <a:extLst>
              <a:ext uri="{FF2B5EF4-FFF2-40B4-BE49-F238E27FC236}">
                <a16:creationId xmlns:a16="http://schemas.microsoft.com/office/drawing/2014/main" id="{FB34611A-BDDB-6941-B097-D0E9F7FE6C97}"/>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116443" y="4813024"/>
            <a:ext cx="526950" cy="172114"/>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617502FE-D7FC-B14C-A8F6-F7E1230930E7}"/>
              </a:ext>
            </a:extLst>
          </p:cNvPr>
          <p:cNvGrpSpPr>
            <a:grpSpLocks noChangeAspect="1"/>
          </p:cNvGrpSpPr>
          <p:nvPr/>
        </p:nvGrpSpPr>
        <p:grpSpPr>
          <a:xfrm>
            <a:off x="6195379" y="1188931"/>
            <a:ext cx="731523" cy="177291"/>
            <a:chOff x="6138794" y="1613688"/>
            <a:chExt cx="1454151" cy="352425"/>
          </a:xfrm>
        </p:grpSpPr>
        <p:sp>
          <p:nvSpPr>
            <p:cNvPr id="114" name="Freeform 5">
              <a:extLst>
                <a:ext uri="{FF2B5EF4-FFF2-40B4-BE49-F238E27FC236}">
                  <a16:creationId xmlns:a16="http://schemas.microsoft.com/office/drawing/2014/main" id="{A9B1143B-468A-444C-A95B-4636569219CC}"/>
                </a:ext>
              </a:extLst>
            </p:cNvPr>
            <p:cNvSpPr>
              <a:spLocks/>
            </p:cNvSpPr>
            <p:nvPr/>
          </p:nvSpPr>
          <p:spPr bwMode="auto">
            <a:xfrm>
              <a:off x="6207057" y="1613688"/>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15" name="Freeform 6">
              <a:extLst>
                <a:ext uri="{FF2B5EF4-FFF2-40B4-BE49-F238E27FC236}">
                  <a16:creationId xmlns:a16="http://schemas.microsoft.com/office/drawing/2014/main" id="{4B66109F-1498-8048-84A9-8562A411B09C}"/>
                </a:ext>
              </a:extLst>
            </p:cNvPr>
            <p:cNvSpPr>
              <a:spLocks/>
            </p:cNvSpPr>
            <p:nvPr/>
          </p:nvSpPr>
          <p:spPr bwMode="auto">
            <a:xfrm>
              <a:off x="6138794" y="1681950"/>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16" name="Freeform 7">
              <a:extLst>
                <a:ext uri="{FF2B5EF4-FFF2-40B4-BE49-F238E27FC236}">
                  <a16:creationId xmlns:a16="http://schemas.microsoft.com/office/drawing/2014/main" id="{90CA996E-22FB-6A40-844D-8B2E3770BC4E}"/>
                </a:ext>
              </a:extLst>
            </p:cNvPr>
            <p:cNvSpPr>
              <a:spLocks/>
            </p:cNvSpPr>
            <p:nvPr/>
          </p:nvSpPr>
          <p:spPr bwMode="auto">
            <a:xfrm>
              <a:off x="6572182" y="1613688"/>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17" name="Rectangle 116">
              <a:extLst>
                <a:ext uri="{FF2B5EF4-FFF2-40B4-BE49-F238E27FC236}">
                  <a16:creationId xmlns:a16="http://schemas.microsoft.com/office/drawing/2014/main" id="{DF0ED66F-C43D-534D-98D6-006F1DC3797B}"/>
                </a:ext>
              </a:extLst>
            </p:cNvPr>
            <p:cNvSpPr>
              <a:spLocks noChangeArrowheads="1"/>
            </p:cNvSpPr>
            <p:nvPr/>
          </p:nvSpPr>
          <p:spPr bwMode="auto">
            <a:xfrm>
              <a:off x="6811894" y="1613688"/>
              <a:ext cx="28575" cy="152400"/>
            </a:xfrm>
            <a:prstGeom prst="rect">
              <a:avLst/>
            </a:pr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18" name="Freeform 9">
              <a:extLst>
                <a:ext uri="{FF2B5EF4-FFF2-40B4-BE49-F238E27FC236}">
                  <a16:creationId xmlns:a16="http://schemas.microsoft.com/office/drawing/2014/main" id="{53337A14-A7D4-DE41-953F-444E805016A1}"/>
                </a:ext>
              </a:extLst>
            </p:cNvPr>
            <p:cNvSpPr>
              <a:spLocks/>
            </p:cNvSpPr>
            <p:nvPr/>
          </p:nvSpPr>
          <p:spPr bwMode="auto">
            <a:xfrm>
              <a:off x="6918257" y="1613688"/>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19" name="Freeform 10">
              <a:extLst>
                <a:ext uri="{FF2B5EF4-FFF2-40B4-BE49-F238E27FC236}">
                  <a16:creationId xmlns:a16="http://schemas.microsoft.com/office/drawing/2014/main" id="{58C7E716-D43D-E044-9B88-32739A6E955C}"/>
                </a:ext>
              </a:extLst>
            </p:cNvPr>
            <p:cNvSpPr>
              <a:spLocks noEditPoints="1"/>
            </p:cNvSpPr>
            <p:nvPr/>
          </p:nvSpPr>
          <p:spPr bwMode="auto">
            <a:xfrm>
              <a:off x="7142094" y="1613688"/>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20" name="Freeform 11">
              <a:extLst>
                <a:ext uri="{FF2B5EF4-FFF2-40B4-BE49-F238E27FC236}">
                  <a16:creationId xmlns:a16="http://schemas.microsoft.com/office/drawing/2014/main" id="{DB428FC1-F01E-6348-A890-391145BDE434}"/>
                </a:ext>
              </a:extLst>
            </p:cNvPr>
            <p:cNvSpPr>
              <a:spLocks noEditPoints="1"/>
            </p:cNvSpPr>
            <p:nvPr/>
          </p:nvSpPr>
          <p:spPr bwMode="auto">
            <a:xfrm>
              <a:off x="7367519" y="1613688"/>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21" name="Freeform 12">
              <a:extLst>
                <a:ext uri="{FF2B5EF4-FFF2-40B4-BE49-F238E27FC236}">
                  <a16:creationId xmlns:a16="http://schemas.microsoft.com/office/drawing/2014/main" id="{E34EACB5-2A3E-3E40-95CF-2E25D7A14B4C}"/>
                </a:ext>
              </a:extLst>
            </p:cNvPr>
            <p:cNvSpPr>
              <a:spLocks/>
            </p:cNvSpPr>
            <p:nvPr/>
          </p:nvSpPr>
          <p:spPr bwMode="auto">
            <a:xfrm>
              <a:off x="6572182" y="1813713"/>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22" name="Freeform 13">
              <a:extLst>
                <a:ext uri="{FF2B5EF4-FFF2-40B4-BE49-F238E27FC236}">
                  <a16:creationId xmlns:a16="http://schemas.microsoft.com/office/drawing/2014/main" id="{4BEF6E5C-4814-8048-88B2-F286F80740B1}"/>
                </a:ext>
              </a:extLst>
            </p:cNvPr>
            <p:cNvSpPr>
              <a:spLocks noEditPoints="1"/>
            </p:cNvSpPr>
            <p:nvPr/>
          </p:nvSpPr>
          <p:spPr bwMode="auto">
            <a:xfrm>
              <a:off x="6762682" y="1813713"/>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23" name="Freeform 14">
              <a:extLst>
                <a:ext uri="{FF2B5EF4-FFF2-40B4-BE49-F238E27FC236}">
                  <a16:creationId xmlns:a16="http://schemas.microsoft.com/office/drawing/2014/main" id="{71A65499-F126-914B-86CC-BD7C991BA5E5}"/>
                </a:ext>
              </a:extLst>
            </p:cNvPr>
            <p:cNvSpPr>
              <a:spLocks/>
            </p:cNvSpPr>
            <p:nvPr/>
          </p:nvSpPr>
          <p:spPr bwMode="auto">
            <a:xfrm>
              <a:off x="6964294" y="1813713"/>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24" name="Freeform 15">
              <a:extLst>
                <a:ext uri="{FF2B5EF4-FFF2-40B4-BE49-F238E27FC236}">
                  <a16:creationId xmlns:a16="http://schemas.microsoft.com/office/drawing/2014/main" id="{BDDD227D-1387-754E-B205-83F8057C8DD8}"/>
                </a:ext>
              </a:extLst>
            </p:cNvPr>
            <p:cNvSpPr>
              <a:spLocks/>
            </p:cNvSpPr>
            <p:nvPr/>
          </p:nvSpPr>
          <p:spPr bwMode="auto">
            <a:xfrm>
              <a:off x="7165907" y="1813713"/>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25" name="Freeform 16">
              <a:extLst>
                <a:ext uri="{FF2B5EF4-FFF2-40B4-BE49-F238E27FC236}">
                  <a16:creationId xmlns:a16="http://schemas.microsoft.com/office/drawing/2014/main" id="{66A68266-2775-A64E-B41C-D02FE64337A6}"/>
                </a:ext>
              </a:extLst>
            </p:cNvPr>
            <p:cNvSpPr>
              <a:spLocks/>
            </p:cNvSpPr>
            <p:nvPr/>
          </p:nvSpPr>
          <p:spPr bwMode="auto">
            <a:xfrm>
              <a:off x="7365932" y="1813713"/>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sp>
          <p:nvSpPr>
            <p:cNvPr id="126" name="Freeform 17">
              <a:extLst>
                <a:ext uri="{FF2B5EF4-FFF2-40B4-BE49-F238E27FC236}">
                  <a16:creationId xmlns:a16="http://schemas.microsoft.com/office/drawing/2014/main" id="{AE1A2587-8AA6-CB47-8FA2-9FEDBC7791D0}"/>
                </a:ext>
              </a:extLst>
            </p:cNvPr>
            <p:cNvSpPr>
              <a:spLocks noEditPoints="1"/>
            </p:cNvSpPr>
            <p:nvPr/>
          </p:nvSpPr>
          <p:spPr bwMode="auto">
            <a:xfrm>
              <a:off x="7537382" y="1615275"/>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0078EF"/>
            </a:solidFill>
            <a:ln>
              <a:noFill/>
            </a:ln>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2448">
                <a:solidFill>
                  <a:srgbClr val="353535"/>
                </a:solidFill>
                <a:latin typeface="Segoe UI Semilight"/>
              </a:endParaRPr>
            </a:p>
          </p:txBody>
        </p:sp>
      </p:grpSp>
      <p:pic>
        <p:nvPicPr>
          <p:cNvPr id="127" name="Picture 6" descr="http://meekan.com/wp-content/uploads/2014/09/meekan-red2x1.png">
            <a:extLst>
              <a:ext uri="{FF2B5EF4-FFF2-40B4-BE49-F238E27FC236}">
                <a16:creationId xmlns:a16="http://schemas.microsoft.com/office/drawing/2014/main" id="{65424A02-78CA-5E46-89E4-A9B1A6C69056}"/>
              </a:ext>
            </a:extLst>
          </p:cNvPr>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4623256" y="5695826"/>
            <a:ext cx="626965" cy="12029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https://www.cs.ucd.ie/sites/default/files/masterLarge.png">
            <a:extLst>
              <a:ext uri="{FF2B5EF4-FFF2-40B4-BE49-F238E27FC236}">
                <a16:creationId xmlns:a16="http://schemas.microsoft.com/office/drawing/2014/main" id="{2E0E9CE5-E086-8E4D-80F5-4073045062F6}"/>
              </a:ext>
            </a:extLst>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1773232" y="201526"/>
            <a:ext cx="385522" cy="3412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34" descr="https://files.readme.io/4YGE1nvTimH7N8QfmMig_officevibe-logo-huge-color.png">
            <a:extLst>
              <a:ext uri="{FF2B5EF4-FFF2-40B4-BE49-F238E27FC236}">
                <a16:creationId xmlns:a16="http://schemas.microsoft.com/office/drawing/2014/main" id="{8D133107-E4E6-DD40-9DB8-517229349FB3}"/>
              </a:ext>
            </a:extLst>
          </p:cNvPr>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1867703" y="4860044"/>
            <a:ext cx="687171" cy="120501"/>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57">
            <a:extLst>
              <a:ext uri="{FF2B5EF4-FFF2-40B4-BE49-F238E27FC236}">
                <a16:creationId xmlns:a16="http://schemas.microsoft.com/office/drawing/2014/main" id="{345D2313-5F0C-8442-A4B1-43F4C25D1793}"/>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1717578" y="1412912"/>
            <a:ext cx="540299" cy="221160"/>
          </a:xfrm>
          <a:prstGeom prst="rect">
            <a:avLst/>
          </a:prstGeom>
          <a:noFill/>
        </p:spPr>
      </p:pic>
    </p:spTree>
    <p:extLst>
      <p:ext uri="{BB962C8B-B14F-4D97-AF65-F5344CB8AC3E}">
        <p14:creationId xmlns:p14="http://schemas.microsoft.com/office/powerpoint/2010/main" val="9186682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par>
                                <p:cTn id="8" presetID="10" presetClass="entr" presetSubtype="0" fill="hold" nodeType="withEffect">
                                  <p:stCondLst>
                                    <p:cond delay="50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childTnLst>
                                </p:cTn>
                              </p:par>
                              <p:par>
                                <p:cTn id="11" presetID="10" presetClass="entr" presetSubtype="0" fill="hold" nodeType="withEffect">
                                  <p:stCondLst>
                                    <p:cond delay="50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1000"/>
                                        <p:tgtEl>
                                          <p:spTgt spid="70"/>
                                        </p:tgtEl>
                                      </p:cBhvr>
                                    </p:animEffect>
                                  </p:childTnLst>
                                </p:cTn>
                              </p:par>
                              <p:par>
                                <p:cTn id="14" presetID="10" presetClass="entr" presetSubtype="0" fill="hold" nodeType="withEffect">
                                  <p:stCondLst>
                                    <p:cond delay="5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1000"/>
                                        <p:tgtEl>
                                          <p:spTgt spid="82"/>
                                        </p:tgtEl>
                                      </p:cBhvr>
                                    </p:animEffect>
                                  </p:childTnLst>
                                </p:cTn>
                              </p:par>
                              <p:par>
                                <p:cTn id="17" presetID="10" presetClass="entr" presetSubtype="0" fill="hold" nodeType="withEffect">
                                  <p:stCondLst>
                                    <p:cond delay="50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1000"/>
                                        <p:tgtEl>
                                          <p:spTgt spid="74"/>
                                        </p:tgtEl>
                                      </p:cBhvr>
                                    </p:animEffect>
                                  </p:childTnLst>
                                </p:cTn>
                              </p:par>
                              <p:par>
                                <p:cTn id="20" presetID="10" presetClass="entr" presetSubtype="0" fill="hold" nodeType="withEffect">
                                  <p:stCondLst>
                                    <p:cond delay="50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1000"/>
                                        <p:tgtEl>
                                          <p:spTgt spid="84"/>
                                        </p:tgtEl>
                                      </p:cBhvr>
                                    </p:animEffect>
                                  </p:childTnLst>
                                </p:cTn>
                              </p:par>
                              <p:par>
                                <p:cTn id="23" presetID="10" presetClass="entr" presetSubtype="0" fill="hold" nodeType="withEffect">
                                  <p:stCondLst>
                                    <p:cond delay="50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1000"/>
                                        <p:tgtEl>
                                          <p:spTgt spid="83"/>
                                        </p:tgtEl>
                                      </p:cBhvr>
                                    </p:animEffect>
                                  </p:childTnLst>
                                </p:cTn>
                              </p:par>
                              <p:par>
                                <p:cTn id="26" presetID="10" presetClass="entr" presetSubtype="0" fill="hold" nodeType="withEffect">
                                  <p:stCondLst>
                                    <p:cond delay="50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1000"/>
                                        <p:tgtEl>
                                          <p:spTgt spid="72"/>
                                        </p:tgtEl>
                                      </p:cBhvr>
                                    </p:animEffect>
                                  </p:childTnLst>
                                </p:cTn>
                              </p:par>
                              <p:par>
                                <p:cTn id="29" presetID="10" presetClass="entr" presetSubtype="0" fill="hold" nodeType="withEffect">
                                  <p:stCondLst>
                                    <p:cond delay="5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1000"/>
                                        <p:tgtEl>
                                          <p:spTgt spid="85"/>
                                        </p:tgtEl>
                                      </p:cBhvr>
                                    </p:animEffect>
                                  </p:childTnLst>
                                </p:cTn>
                              </p:par>
                              <p:par>
                                <p:cTn id="32" presetID="10" presetClass="entr" presetSubtype="0" fill="hold" nodeType="withEffect">
                                  <p:stCondLst>
                                    <p:cond delay="50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childTnLst>
                                </p:cTn>
                              </p:par>
                              <p:par>
                                <p:cTn id="35" presetID="10" presetClass="entr" presetSubtype="0" fill="hold" nodeType="withEffect">
                                  <p:stCondLst>
                                    <p:cond delay="50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childTnLst>
                                </p:cTn>
                              </p:par>
                              <p:par>
                                <p:cTn id="38" presetID="10" presetClass="entr" presetSubtype="0" fill="hold" nodeType="withEffect">
                                  <p:stCondLst>
                                    <p:cond delay="500"/>
                                  </p:stCondLst>
                                  <p:childTnLst>
                                    <p:set>
                                      <p:cBhvr>
                                        <p:cTn id="39" dur="1" fill="hold">
                                          <p:stCondLst>
                                            <p:cond delay="0"/>
                                          </p:stCondLst>
                                        </p:cTn>
                                        <p:tgtEl>
                                          <p:spTgt spid="108"/>
                                        </p:tgtEl>
                                        <p:attrNameLst>
                                          <p:attrName>style.visibility</p:attrName>
                                        </p:attrNameLst>
                                      </p:cBhvr>
                                      <p:to>
                                        <p:strVal val="visible"/>
                                      </p:to>
                                    </p:set>
                                    <p:animEffect transition="in" filter="fade">
                                      <p:cBhvr>
                                        <p:cTn id="40" dur="1000"/>
                                        <p:tgtEl>
                                          <p:spTgt spid="108"/>
                                        </p:tgtEl>
                                      </p:cBhvr>
                                    </p:animEffect>
                                  </p:childTnLst>
                                </p:cTn>
                              </p:par>
                              <p:par>
                                <p:cTn id="41" presetID="10" presetClass="entr" presetSubtype="0" fill="hold" nodeType="withEffect">
                                  <p:stCondLst>
                                    <p:cond delay="50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1000"/>
                                        <p:tgtEl>
                                          <p:spTgt spid="106"/>
                                        </p:tgtEl>
                                      </p:cBhvr>
                                    </p:animEffect>
                                  </p:childTnLst>
                                </p:cTn>
                              </p:par>
                              <p:par>
                                <p:cTn id="44" presetID="10" presetClass="entr" presetSubtype="0" fill="hold" nodeType="withEffect">
                                  <p:stCondLst>
                                    <p:cond delay="50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1000"/>
                                        <p:tgtEl>
                                          <p:spTgt spid="90"/>
                                        </p:tgtEl>
                                      </p:cBhvr>
                                    </p:animEffect>
                                  </p:childTnLst>
                                </p:cTn>
                              </p:par>
                              <p:par>
                                <p:cTn id="47" presetID="10" presetClass="entr" presetSubtype="0" fill="hold"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1000"/>
                                        <p:tgtEl>
                                          <p:spTgt spid="80"/>
                                        </p:tgtEl>
                                      </p:cBhvr>
                                    </p:animEffect>
                                  </p:childTnLst>
                                </p:cTn>
                              </p:par>
                              <p:par>
                                <p:cTn id="50" presetID="10" presetClass="entr" presetSubtype="0" fill="hold" nodeType="withEffect">
                                  <p:stCondLst>
                                    <p:cond delay="50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1000"/>
                                        <p:tgtEl>
                                          <p:spTgt spid="79"/>
                                        </p:tgtEl>
                                      </p:cBhvr>
                                    </p:animEffect>
                                  </p:childTnLst>
                                </p:cTn>
                              </p:par>
                              <p:par>
                                <p:cTn id="53" presetID="10" presetClass="entr" presetSubtype="0" fill="hold" nodeType="withEffect">
                                  <p:stCondLst>
                                    <p:cond delay="50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1000"/>
                                        <p:tgtEl>
                                          <p:spTgt spid="81"/>
                                        </p:tgtEl>
                                      </p:cBhvr>
                                    </p:animEffect>
                                  </p:childTnLst>
                                </p:cTn>
                              </p:par>
                              <p:par>
                                <p:cTn id="56" presetID="10" presetClass="entr" presetSubtype="0" fill="hold" nodeType="withEffect">
                                  <p:stCondLst>
                                    <p:cond delay="50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1000"/>
                                        <p:tgtEl>
                                          <p:spTgt spid="87"/>
                                        </p:tgtEl>
                                      </p:cBhvr>
                                    </p:animEffect>
                                  </p:childTnLst>
                                </p:cTn>
                              </p:par>
                              <p:par>
                                <p:cTn id="59" presetID="10" presetClass="entr" presetSubtype="0" fill="hold" nodeType="withEffect">
                                  <p:stCondLst>
                                    <p:cond delay="50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1000"/>
                                        <p:tgtEl>
                                          <p:spTgt spid="88"/>
                                        </p:tgtEl>
                                      </p:cBhvr>
                                    </p:animEffect>
                                  </p:childTnLst>
                                </p:cTn>
                              </p:par>
                              <p:par>
                                <p:cTn id="62" presetID="10" presetClass="entr" presetSubtype="0" fill="hold" nodeType="withEffect">
                                  <p:stCondLst>
                                    <p:cond delay="50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1000"/>
                                        <p:tgtEl>
                                          <p:spTgt spid="86"/>
                                        </p:tgtEl>
                                      </p:cBhvr>
                                    </p:animEffect>
                                  </p:childTnLst>
                                </p:cTn>
                              </p:par>
                              <p:par>
                                <p:cTn id="65" presetID="10" presetClass="entr" presetSubtype="0" fill="hold" nodeType="withEffect">
                                  <p:stCondLst>
                                    <p:cond delay="50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1000"/>
                                        <p:tgtEl>
                                          <p:spTgt spid="89"/>
                                        </p:tgtEl>
                                      </p:cBhvr>
                                    </p:animEffect>
                                  </p:childTnLst>
                                </p:cTn>
                              </p:par>
                              <p:par>
                                <p:cTn id="68" presetID="10" presetClass="entr" presetSubtype="0" fill="hold" nodeType="withEffect">
                                  <p:stCondLst>
                                    <p:cond delay="500"/>
                                  </p:stCondLst>
                                  <p:childTnLst>
                                    <p:set>
                                      <p:cBhvr>
                                        <p:cTn id="69" dur="1" fill="hold">
                                          <p:stCondLst>
                                            <p:cond delay="0"/>
                                          </p:stCondLst>
                                        </p:cTn>
                                        <p:tgtEl>
                                          <p:spTgt spid="78"/>
                                        </p:tgtEl>
                                        <p:attrNameLst>
                                          <p:attrName>style.visibility</p:attrName>
                                        </p:attrNameLst>
                                      </p:cBhvr>
                                      <p:to>
                                        <p:strVal val="visible"/>
                                      </p:to>
                                    </p:set>
                                    <p:animEffect transition="in" filter="fade">
                                      <p:cBhvr>
                                        <p:cTn id="70" dur="1000"/>
                                        <p:tgtEl>
                                          <p:spTgt spid="78"/>
                                        </p:tgtEl>
                                      </p:cBhvr>
                                    </p:animEffect>
                                  </p:childTnLst>
                                </p:cTn>
                              </p:par>
                              <p:par>
                                <p:cTn id="71" presetID="10" presetClass="entr" presetSubtype="0" fill="hold" nodeType="withEffect">
                                  <p:stCondLst>
                                    <p:cond delay="500"/>
                                  </p:stCondLst>
                                  <p:childTnLst>
                                    <p:set>
                                      <p:cBhvr>
                                        <p:cTn id="72" dur="1" fill="hold">
                                          <p:stCondLst>
                                            <p:cond delay="0"/>
                                          </p:stCondLst>
                                        </p:cTn>
                                        <p:tgtEl>
                                          <p:spTgt spid="92"/>
                                        </p:tgtEl>
                                        <p:attrNameLst>
                                          <p:attrName>style.visibility</p:attrName>
                                        </p:attrNameLst>
                                      </p:cBhvr>
                                      <p:to>
                                        <p:strVal val="visible"/>
                                      </p:to>
                                    </p:set>
                                    <p:animEffect transition="in" filter="fade">
                                      <p:cBhvr>
                                        <p:cTn id="73" dur="1000"/>
                                        <p:tgtEl>
                                          <p:spTgt spid="92"/>
                                        </p:tgtEl>
                                      </p:cBhvr>
                                    </p:animEffect>
                                  </p:childTnLst>
                                </p:cTn>
                              </p:par>
                              <p:par>
                                <p:cTn id="74" presetID="10" presetClass="entr" presetSubtype="0" fill="hold" nodeType="withEffect">
                                  <p:stCondLst>
                                    <p:cond delay="50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1000"/>
                                        <p:tgtEl>
                                          <p:spTgt spid="75"/>
                                        </p:tgtEl>
                                      </p:cBhvr>
                                    </p:animEffect>
                                  </p:childTnLst>
                                </p:cTn>
                              </p:par>
                              <p:par>
                                <p:cTn id="77" presetID="10" presetClass="entr" presetSubtype="0" fill="hold" nodeType="withEffect">
                                  <p:stCondLst>
                                    <p:cond delay="500"/>
                                  </p:stCondLst>
                                  <p:childTnLst>
                                    <p:set>
                                      <p:cBhvr>
                                        <p:cTn id="78" dur="1" fill="hold">
                                          <p:stCondLst>
                                            <p:cond delay="0"/>
                                          </p:stCondLst>
                                        </p:cTn>
                                        <p:tgtEl>
                                          <p:spTgt spid="76"/>
                                        </p:tgtEl>
                                        <p:attrNameLst>
                                          <p:attrName>style.visibility</p:attrName>
                                        </p:attrNameLst>
                                      </p:cBhvr>
                                      <p:to>
                                        <p:strVal val="visible"/>
                                      </p:to>
                                    </p:set>
                                    <p:animEffect transition="in" filter="fade">
                                      <p:cBhvr>
                                        <p:cTn id="79" dur="1000"/>
                                        <p:tgtEl>
                                          <p:spTgt spid="76"/>
                                        </p:tgtEl>
                                      </p:cBhvr>
                                    </p:animEffect>
                                  </p:childTnLst>
                                </p:cTn>
                              </p:par>
                              <p:par>
                                <p:cTn id="80" presetID="10" presetClass="entr" presetSubtype="0" fill="hold" nodeType="withEffect">
                                  <p:stCondLst>
                                    <p:cond delay="50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1000"/>
                                        <p:tgtEl>
                                          <p:spTgt spid="107"/>
                                        </p:tgtEl>
                                      </p:cBhvr>
                                    </p:animEffect>
                                  </p:childTnLst>
                                </p:cTn>
                              </p:par>
                              <p:par>
                                <p:cTn id="83" presetID="10" presetClass="entr" presetSubtype="0" fill="hold" nodeType="withEffect">
                                  <p:stCondLst>
                                    <p:cond delay="500"/>
                                  </p:stCondLst>
                                  <p:childTnLst>
                                    <p:set>
                                      <p:cBhvr>
                                        <p:cTn id="84" dur="1" fill="hold">
                                          <p:stCondLst>
                                            <p:cond delay="0"/>
                                          </p:stCondLst>
                                        </p:cTn>
                                        <p:tgtEl>
                                          <p:spTgt spid="109"/>
                                        </p:tgtEl>
                                        <p:attrNameLst>
                                          <p:attrName>style.visibility</p:attrName>
                                        </p:attrNameLst>
                                      </p:cBhvr>
                                      <p:to>
                                        <p:strVal val="visible"/>
                                      </p:to>
                                    </p:set>
                                    <p:animEffect transition="in" filter="fade">
                                      <p:cBhvr>
                                        <p:cTn id="85" dur="1000"/>
                                        <p:tgtEl>
                                          <p:spTgt spid="109"/>
                                        </p:tgtEl>
                                      </p:cBhvr>
                                    </p:animEffect>
                                  </p:childTnLst>
                                </p:cTn>
                              </p:par>
                              <p:par>
                                <p:cTn id="86" presetID="10" presetClass="entr" presetSubtype="0" fill="hold" nodeType="withEffect">
                                  <p:stCondLst>
                                    <p:cond delay="500"/>
                                  </p:stCondLst>
                                  <p:childTnLst>
                                    <p:set>
                                      <p:cBhvr>
                                        <p:cTn id="87" dur="1" fill="hold">
                                          <p:stCondLst>
                                            <p:cond delay="0"/>
                                          </p:stCondLst>
                                        </p:cTn>
                                        <p:tgtEl>
                                          <p:spTgt spid="110"/>
                                        </p:tgtEl>
                                        <p:attrNameLst>
                                          <p:attrName>style.visibility</p:attrName>
                                        </p:attrNameLst>
                                      </p:cBhvr>
                                      <p:to>
                                        <p:strVal val="visible"/>
                                      </p:to>
                                    </p:set>
                                    <p:animEffect transition="in" filter="fade">
                                      <p:cBhvr>
                                        <p:cTn id="88" dur="1000"/>
                                        <p:tgtEl>
                                          <p:spTgt spid="110"/>
                                        </p:tgtEl>
                                      </p:cBhvr>
                                    </p:animEffect>
                                  </p:childTnLst>
                                </p:cTn>
                              </p:par>
                              <p:par>
                                <p:cTn id="89" presetID="10" presetClass="entr" presetSubtype="0" fill="hold" nodeType="withEffect">
                                  <p:stCondLst>
                                    <p:cond delay="500"/>
                                  </p:stCondLst>
                                  <p:childTnLst>
                                    <p:set>
                                      <p:cBhvr>
                                        <p:cTn id="90" dur="1" fill="hold">
                                          <p:stCondLst>
                                            <p:cond delay="0"/>
                                          </p:stCondLst>
                                        </p:cTn>
                                        <p:tgtEl>
                                          <p:spTgt spid="111"/>
                                        </p:tgtEl>
                                        <p:attrNameLst>
                                          <p:attrName>style.visibility</p:attrName>
                                        </p:attrNameLst>
                                      </p:cBhvr>
                                      <p:to>
                                        <p:strVal val="visible"/>
                                      </p:to>
                                    </p:set>
                                    <p:animEffect transition="in" filter="fade">
                                      <p:cBhvr>
                                        <p:cTn id="91" dur="1000"/>
                                        <p:tgtEl>
                                          <p:spTgt spid="111"/>
                                        </p:tgtEl>
                                      </p:cBhvr>
                                    </p:animEffect>
                                  </p:childTnLst>
                                </p:cTn>
                              </p:par>
                              <p:par>
                                <p:cTn id="92" presetID="10" presetClass="entr" presetSubtype="0" fill="hold" nodeType="withEffect">
                                  <p:stCondLst>
                                    <p:cond delay="500"/>
                                  </p:stCondLst>
                                  <p:childTnLst>
                                    <p:set>
                                      <p:cBhvr>
                                        <p:cTn id="93" dur="1" fill="hold">
                                          <p:stCondLst>
                                            <p:cond delay="0"/>
                                          </p:stCondLst>
                                        </p:cTn>
                                        <p:tgtEl>
                                          <p:spTgt spid="112"/>
                                        </p:tgtEl>
                                        <p:attrNameLst>
                                          <p:attrName>style.visibility</p:attrName>
                                        </p:attrNameLst>
                                      </p:cBhvr>
                                      <p:to>
                                        <p:strVal val="visible"/>
                                      </p:to>
                                    </p:set>
                                    <p:animEffect transition="in" filter="fade">
                                      <p:cBhvr>
                                        <p:cTn id="94" dur="1000"/>
                                        <p:tgtEl>
                                          <p:spTgt spid="112"/>
                                        </p:tgtEl>
                                      </p:cBhvr>
                                    </p:animEffect>
                                  </p:childTnLst>
                                </p:cTn>
                              </p:par>
                              <p:par>
                                <p:cTn id="95" presetID="10" presetClass="entr" presetSubtype="0" fill="hold" nodeType="withEffect">
                                  <p:stCondLst>
                                    <p:cond delay="500"/>
                                  </p:stCondLst>
                                  <p:childTnLst>
                                    <p:set>
                                      <p:cBhvr>
                                        <p:cTn id="96" dur="1" fill="hold">
                                          <p:stCondLst>
                                            <p:cond delay="0"/>
                                          </p:stCondLst>
                                        </p:cTn>
                                        <p:tgtEl>
                                          <p:spTgt spid="113"/>
                                        </p:tgtEl>
                                        <p:attrNameLst>
                                          <p:attrName>style.visibility</p:attrName>
                                        </p:attrNameLst>
                                      </p:cBhvr>
                                      <p:to>
                                        <p:strVal val="visible"/>
                                      </p:to>
                                    </p:set>
                                    <p:animEffect transition="in" filter="fade">
                                      <p:cBhvr>
                                        <p:cTn id="97" dur="1000"/>
                                        <p:tgtEl>
                                          <p:spTgt spid="113"/>
                                        </p:tgtEl>
                                      </p:cBhvr>
                                    </p:animEffect>
                                  </p:childTnLst>
                                </p:cTn>
                              </p:par>
                              <p:par>
                                <p:cTn id="98" presetID="10" presetClass="entr" presetSubtype="0" fill="hold" nodeType="withEffect">
                                  <p:stCondLst>
                                    <p:cond delay="500"/>
                                  </p:stCondLst>
                                  <p:childTnLst>
                                    <p:set>
                                      <p:cBhvr>
                                        <p:cTn id="99" dur="1" fill="hold">
                                          <p:stCondLst>
                                            <p:cond delay="0"/>
                                          </p:stCondLst>
                                        </p:cTn>
                                        <p:tgtEl>
                                          <p:spTgt spid="127"/>
                                        </p:tgtEl>
                                        <p:attrNameLst>
                                          <p:attrName>style.visibility</p:attrName>
                                        </p:attrNameLst>
                                      </p:cBhvr>
                                      <p:to>
                                        <p:strVal val="visible"/>
                                      </p:to>
                                    </p:set>
                                    <p:animEffect transition="in" filter="fade">
                                      <p:cBhvr>
                                        <p:cTn id="100" dur="1000"/>
                                        <p:tgtEl>
                                          <p:spTgt spid="127"/>
                                        </p:tgtEl>
                                      </p:cBhvr>
                                    </p:animEffect>
                                  </p:childTnLst>
                                </p:cTn>
                              </p:par>
                              <p:par>
                                <p:cTn id="101" presetID="10" presetClass="entr" presetSubtype="0" fill="hold" nodeType="withEffect">
                                  <p:stCondLst>
                                    <p:cond delay="500"/>
                                  </p:stCondLst>
                                  <p:childTnLst>
                                    <p:set>
                                      <p:cBhvr>
                                        <p:cTn id="102" dur="1" fill="hold">
                                          <p:stCondLst>
                                            <p:cond delay="0"/>
                                          </p:stCondLst>
                                        </p:cTn>
                                        <p:tgtEl>
                                          <p:spTgt spid="128"/>
                                        </p:tgtEl>
                                        <p:attrNameLst>
                                          <p:attrName>style.visibility</p:attrName>
                                        </p:attrNameLst>
                                      </p:cBhvr>
                                      <p:to>
                                        <p:strVal val="visible"/>
                                      </p:to>
                                    </p:set>
                                    <p:animEffect transition="in" filter="fade">
                                      <p:cBhvr>
                                        <p:cTn id="103" dur="1000"/>
                                        <p:tgtEl>
                                          <p:spTgt spid="128"/>
                                        </p:tgtEl>
                                      </p:cBhvr>
                                    </p:animEffect>
                                  </p:childTnLst>
                                </p:cTn>
                              </p:par>
                              <p:par>
                                <p:cTn id="104" presetID="10" presetClass="entr" presetSubtype="0" fill="hold" nodeType="withEffect">
                                  <p:stCondLst>
                                    <p:cond delay="500"/>
                                  </p:stCondLst>
                                  <p:childTnLst>
                                    <p:set>
                                      <p:cBhvr>
                                        <p:cTn id="105" dur="1" fill="hold">
                                          <p:stCondLst>
                                            <p:cond delay="0"/>
                                          </p:stCondLst>
                                        </p:cTn>
                                        <p:tgtEl>
                                          <p:spTgt spid="129"/>
                                        </p:tgtEl>
                                        <p:attrNameLst>
                                          <p:attrName>style.visibility</p:attrName>
                                        </p:attrNameLst>
                                      </p:cBhvr>
                                      <p:to>
                                        <p:strVal val="visible"/>
                                      </p:to>
                                    </p:set>
                                    <p:animEffect transition="in" filter="fade">
                                      <p:cBhvr>
                                        <p:cTn id="106" dur="1000"/>
                                        <p:tgtEl>
                                          <p:spTgt spid="129"/>
                                        </p:tgtEl>
                                      </p:cBhvr>
                                    </p:animEffect>
                                  </p:childTnLst>
                                </p:cTn>
                              </p:par>
                              <p:par>
                                <p:cTn id="107" presetID="10" presetClass="entr" presetSubtype="0" fill="hold" nodeType="withEffect">
                                  <p:stCondLst>
                                    <p:cond delay="500"/>
                                  </p:stCondLst>
                                  <p:childTnLst>
                                    <p:set>
                                      <p:cBhvr>
                                        <p:cTn id="108" dur="1" fill="hold">
                                          <p:stCondLst>
                                            <p:cond delay="0"/>
                                          </p:stCondLst>
                                        </p:cTn>
                                        <p:tgtEl>
                                          <p:spTgt spid="130"/>
                                        </p:tgtEl>
                                        <p:attrNameLst>
                                          <p:attrName>style.visibility</p:attrName>
                                        </p:attrNameLst>
                                      </p:cBhvr>
                                      <p:to>
                                        <p:strVal val="visible"/>
                                      </p:to>
                                    </p:set>
                                    <p:animEffect transition="in" filter="fade">
                                      <p:cBhvr>
                                        <p:cTn id="109"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 dockstate="right" visibility="0" width="350"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CD29366A-8724-2B49-BE01-182A2A835014}">
  <we:reference id="wa104178141" version="3.10.0.52" store="en-US" storeType="OMEX"/>
  <we:alternateReferences>
    <we:reference id="wa104178141" version="3.10.0.52"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6E7E3EB-F318-3B47-949D-2A474D2C6274}">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700DE794-051D-EA45-9CF7-BC8DEEB49D19}">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A0373EBB-C995-C34F-AB6E-E522EAD183F0}">
  <we:reference id="wa104381411" version="1.0.0.0" store="en-US" storeType="OMEX"/>
  <we:alternateReferences>
    <we:reference id="wa104381411" version="1.0.0.0" store="WA10438141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1444</TotalTime>
  <Words>2764</Words>
  <Application>Microsoft Macintosh PowerPoint</Application>
  <PresentationFormat>Widescreen</PresentationFormat>
  <Paragraphs>325</Paragraphs>
  <Slides>39</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Consolas</vt:lpstr>
      <vt:lpstr>Segoe UI</vt:lpstr>
      <vt:lpstr>Segoe UI Light</vt:lpstr>
      <vt:lpstr>Segoe UI Semilight</vt:lpstr>
      <vt:lpstr>Wingdings</vt:lpstr>
      <vt:lpstr>Office Theme</vt:lpstr>
      <vt:lpstr>PowerPoint Presentation</vt:lpstr>
      <vt:lpstr>PowerPoint Presentation</vt:lpstr>
      <vt:lpstr>PowerPoint Presentation</vt:lpstr>
      <vt:lpstr>Question for you?</vt:lpstr>
      <vt:lpstr>Microsoft Teams, the hub for teamwork in Office 365</vt:lpstr>
      <vt:lpstr>Demo</vt:lpstr>
      <vt:lpstr>Provisioning Microsoft Teams</vt:lpstr>
      <vt:lpstr>Apps are part of teamwork Bring increased productivity to your enterprise</vt:lpstr>
      <vt:lpstr>Unlock productivity with 150+ Teams apps</vt:lpstr>
      <vt:lpstr>PowerPoint Presentation</vt:lpstr>
      <vt:lpstr>What is a app</vt:lpstr>
      <vt:lpstr>Microsoft Teams App Studio</vt:lpstr>
      <vt:lpstr>PowerPoint Presentation</vt:lpstr>
      <vt:lpstr>So, lets have a look at what a tab is!</vt:lpstr>
      <vt:lpstr>Tabs</vt:lpstr>
      <vt:lpstr>Tabs</vt:lpstr>
      <vt:lpstr>Demo how to create a tab in Teams</vt:lpstr>
      <vt:lpstr>Tabs</vt:lpstr>
      <vt:lpstr>So, lets have a look at what a bot is!</vt:lpstr>
      <vt:lpstr>Bots</vt:lpstr>
      <vt:lpstr>Bots – Building a great experience</vt:lpstr>
      <vt:lpstr>Demo  How to create a bot in Teams</vt:lpstr>
      <vt:lpstr>So, lets have a look at what a compose extension is!</vt:lpstr>
      <vt:lpstr>Compose Extensions</vt:lpstr>
      <vt:lpstr>Compose – Building a great experience</vt:lpstr>
      <vt:lpstr>So, lets have a look at what a Connector is!</vt:lpstr>
      <vt:lpstr>Push rich interactive cards into channels  Users can take quick actions like comment, select options, set a date  Fully supported in both Teams and Outlook </vt:lpstr>
      <vt:lpstr>Demo   Building a connector with flow</vt:lpstr>
      <vt:lpstr>Notify users personally via the activity feed  Same API as sending bot messages  Deep link straight into tabs</vt:lpstr>
      <vt:lpstr>Integrate with the Microsoft Graph in your Teams app  Use existing Graph APIs like emails, documents, and calendar  Teams-specific APIs available today in Beta with more coming soon -List of teams -List of channels -Create a channel</vt:lpstr>
      <vt:lpstr>PowerPoint Presentation</vt:lpstr>
      <vt:lpstr>What if I don’t want app “X” to be available to my end users?</vt:lpstr>
      <vt:lpstr>App-level control via the O365 Portal</vt:lpstr>
      <vt:lpstr>What is coming in the next weeks/months</vt:lpstr>
      <vt:lpstr>Thank you please give feedback to me.</vt:lpstr>
      <vt:lpstr>PowerPoint Presentation</vt:lpstr>
      <vt:lpstr>Raffle</vt:lpstr>
      <vt:lpstr>Office 365 for IT Pros</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Keijzers</dc:creator>
  <cp:lastModifiedBy>Paul Keijzers</cp:lastModifiedBy>
  <cp:revision>45</cp:revision>
  <dcterms:created xsi:type="dcterms:W3CDTF">2018-05-19T13:02:12Z</dcterms:created>
  <dcterms:modified xsi:type="dcterms:W3CDTF">2018-06-10T11:37:33Z</dcterms:modified>
</cp:coreProperties>
</file>